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customXml/itemProps2.xml" ContentType="application/vnd.openxmlformats-officedocument.customXmlProperties+xml"/>
  <Override PartName="/customXml/itemProps1.xml" ContentType="application/vnd.openxmlformats-officedocument.customXmlProperties+xml"/>
  <Override PartName="/ppt/revisionInfo.xml" ContentType="application/vnd.ms-powerpoint.revisioninfo+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3"/>
  </p:sldMasterIdLst>
  <p:notesMasterIdLst>
    <p:notesMasterId r:id="rId36"/>
  </p:notesMasterIdLst>
  <p:handoutMasterIdLst>
    <p:handoutMasterId r:id="rId37"/>
  </p:handoutMasterIdLst>
  <p:sldIdLst>
    <p:sldId id="277" r:id="rId4"/>
    <p:sldId id="294" r:id="rId5"/>
    <p:sldId id="270" r:id="rId6"/>
    <p:sldId id="292" r:id="rId7"/>
    <p:sldId id="293" r:id="rId8"/>
    <p:sldId id="296" r:id="rId9"/>
    <p:sldId id="297" r:id="rId10"/>
    <p:sldId id="318" r:id="rId11"/>
    <p:sldId id="299" r:id="rId12"/>
    <p:sldId id="298" r:id="rId13"/>
    <p:sldId id="319" r:id="rId14"/>
    <p:sldId id="304" r:id="rId15"/>
    <p:sldId id="320" r:id="rId16"/>
    <p:sldId id="286" r:id="rId17"/>
    <p:sldId id="274" r:id="rId18"/>
    <p:sldId id="317" r:id="rId19"/>
    <p:sldId id="301" r:id="rId20"/>
    <p:sldId id="302" r:id="rId21"/>
    <p:sldId id="303" r:id="rId22"/>
    <p:sldId id="305" r:id="rId23"/>
    <p:sldId id="316" r:id="rId24"/>
    <p:sldId id="306" r:id="rId25"/>
    <p:sldId id="307" r:id="rId26"/>
    <p:sldId id="322" r:id="rId27"/>
    <p:sldId id="308" r:id="rId28"/>
    <p:sldId id="315" r:id="rId29"/>
    <p:sldId id="310" r:id="rId30"/>
    <p:sldId id="311" r:id="rId31"/>
    <p:sldId id="312" r:id="rId32"/>
    <p:sldId id="313" r:id="rId33"/>
    <p:sldId id="323" r:id="rId34"/>
    <p:sldId id="28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ACEE0-B49A-4DE8-BD7B-862B170734DA}" v="2" dt="2023-05-05T11:22:25.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62" autoAdjust="0"/>
    <p:restoredTop sz="94660"/>
  </p:normalViewPr>
  <p:slideViewPr>
    <p:cSldViewPr>
      <p:cViewPr varScale="1">
        <p:scale>
          <a:sx n="82" d="100"/>
          <a:sy n="82" d="100"/>
        </p:scale>
        <p:origin x="461" y="5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ndu Thuduhena" userId="eaa39b02-bb8a-421e-9030-d69a1916e967" providerId="ADAL" clId="{479ACEE0-B49A-4DE8-BD7B-862B170734DA}"/>
    <pc:docChg chg="custSel modSld">
      <pc:chgData name="Ravindu Thuduhena" userId="eaa39b02-bb8a-421e-9030-d69a1916e967" providerId="ADAL" clId="{479ACEE0-B49A-4DE8-BD7B-862B170734DA}" dt="2023-05-05T11:23:31.866" v="41" actId="14100"/>
      <pc:docMkLst>
        <pc:docMk/>
      </pc:docMkLst>
      <pc:sldChg chg="addSp delSp modSp mod">
        <pc:chgData name="Ravindu Thuduhena" userId="eaa39b02-bb8a-421e-9030-d69a1916e967" providerId="ADAL" clId="{479ACEE0-B49A-4DE8-BD7B-862B170734DA}" dt="2023-05-05T11:23:31.866" v="41" actId="14100"/>
        <pc:sldMkLst>
          <pc:docMk/>
          <pc:sldMk cId="1065347676" sldId="296"/>
        </pc:sldMkLst>
        <pc:spChg chg="add mod">
          <ac:chgData name="Ravindu Thuduhena" userId="eaa39b02-bb8a-421e-9030-d69a1916e967" providerId="ADAL" clId="{479ACEE0-B49A-4DE8-BD7B-862B170734DA}" dt="2023-05-05T11:21:09.801" v="28" actId="14100"/>
          <ac:spMkLst>
            <pc:docMk/>
            <pc:sldMk cId="1065347676" sldId="296"/>
            <ac:spMk id="3" creationId="{90D75EA1-D998-86D4-F23F-051BEA3E1777}"/>
          </ac:spMkLst>
        </pc:spChg>
        <pc:spChg chg="add del mod">
          <ac:chgData name="Ravindu Thuduhena" userId="eaa39b02-bb8a-421e-9030-d69a1916e967" providerId="ADAL" clId="{479ACEE0-B49A-4DE8-BD7B-862B170734DA}" dt="2023-05-05T10:18:53.110" v="18" actId="478"/>
          <ac:spMkLst>
            <pc:docMk/>
            <pc:sldMk cId="1065347676" sldId="296"/>
            <ac:spMk id="5" creationId="{6EE7A5B6-FC9D-A233-7E0A-A3026E1F414F}"/>
          </ac:spMkLst>
        </pc:spChg>
        <pc:picChg chg="del">
          <ac:chgData name="Ravindu Thuduhena" userId="eaa39b02-bb8a-421e-9030-d69a1916e967" providerId="ADAL" clId="{479ACEE0-B49A-4DE8-BD7B-862B170734DA}" dt="2023-05-05T11:22:16.400" v="29" actId="478"/>
          <ac:picMkLst>
            <pc:docMk/>
            <pc:sldMk cId="1065347676" sldId="296"/>
            <ac:picMk id="4" creationId="{6F61A116-3BD9-ED40-B81D-F88B2FC5687E}"/>
          </ac:picMkLst>
        </pc:picChg>
        <pc:picChg chg="add mod">
          <ac:chgData name="Ravindu Thuduhena" userId="eaa39b02-bb8a-421e-9030-d69a1916e967" providerId="ADAL" clId="{479ACEE0-B49A-4DE8-BD7B-862B170734DA}" dt="2023-05-05T11:23:31.866" v="41" actId="14100"/>
          <ac:picMkLst>
            <pc:docMk/>
            <pc:sldMk cId="1065347676" sldId="296"/>
            <ac:picMk id="7" creationId="{392AAB90-4E79-DD81-CA91-3F2F6F8E460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6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0442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1357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4374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6534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4121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444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270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287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97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320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70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667A3750-DBE2-A4D0-3049-669BB5B4FEEB}"/>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47067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315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99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708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二等辺三角形 9">
            <a:extLst>
              <a:ext uri="{FF2B5EF4-FFF2-40B4-BE49-F238E27FC236}">
                <a16:creationId xmlns:a16="http://schemas.microsoft.com/office/drawing/2014/main" id="{CB2FBB45-39F1-E3C3-AE41-DBF1EE5F5ACA}"/>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BB98298E-AF35-2811-9EF3-77D89644BDD4}"/>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1C881883-7737-37E1-7BAD-47E928117C17}"/>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257216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179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0">
            <a:extLst>
              <a:ext uri="{FF2B5EF4-FFF2-40B4-BE49-F238E27FC236}">
                <a16:creationId xmlns:a16="http://schemas.microsoft.com/office/drawing/2014/main" id="{A857F5DC-BDD2-DB34-2C28-6B5396C2FD93}"/>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77596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
        <p:nvSpPr>
          <p:cNvPr id="8" name="Slide Number Placeholder 5">
            <a:extLst>
              <a:ext uri="{FF2B5EF4-FFF2-40B4-BE49-F238E27FC236}">
                <a16:creationId xmlns:a16="http://schemas.microsoft.com/office/drawing/2014/main" id="{1F21988C-BE39-6152-C541-2FA2ED494170}"/>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9" name="Picture 8" descr="A picture containing photo, table, person, monitor&#10;&#10;Description automatically generated">
            <a:extLst>
              <a:ext uri="{FF2B5EF4-FFF2-40B4-BE49-F238E27FC236}">
                <a16:creationId xmlns:a16="http://schemas.microsoft.com/office/drawing/2014/main" id="{0195BF69-EDC3-86D6-8A18-59E1D59DA706}"/>
              </a:ext>
            </a:extLst>
          </p:cNvPr>
          <p:cNvPicPr>
            <a:picLocks noChangeAspect="1"/>
          </p:cNvPicPr>
          <p:nvPr userDrawn="1"/>
        </p:nvPicPr>
        <p:blipFill rotWithShape="1">
          <a:blip r:embed="rId22"/>
          <a:srcRect t="90286" r="71976"/>
          <a:stretch/>
        </p:blipFill>
        <p:spPr>
          <a:xfrm>
            <a:off x="0" y="6373302"/>
            <a:ext cx="2514600" cy="490308"/>
          </a:xfrm>
          <a:prstGeom prst="rect">
            <a:avLst/>
          </a:prstGeom>
        </p:spPr>
      </p:pic>
      <p:sp>
        <p:nvSpPr>
          <p:cNvPr id="10" name="TextBox 9">
            <a:extLst>
              <a:ext uri="{FF2B5EF4-FFF2-40B4-BE49-F238E27FC236}">
                <a16:creationId xmlns:a16="http://schemas.microsoft.com/office/drawing/2014/main" id="{3B0B8C36-63A5-BDD3-0B66-720D69D70BE4}"/>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5/5/2023</a:t>
            </a:fld>
            <a:endParaRPr lang="en-US" sz="1200" b="1" dirty="0"/>
          </a:p>
        </p:txBody>
      </p:sp>
    </p:spTree>
    <p:extLst>
      <p:ext uri="{BB962C8B-B14F-4D97-AF65-F5344CB8AC3E}">
        <p14:creationId xmlns:p14="http://schemas.microsoft.com/office/powerpoint/2010/main" val="45312153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765" r:id="rId17"/>
    <p:sldLayoutId id="2147483662" r:id="rId18"/>
    <p:sldLayoutId id="2147483989" r:id="rId19"/>
    <p:sldLayoutId id="2147483994"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eeexplore.ieee.org/abstract/document/8760478"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robot illustration of a family">
            <a:extLst>
              <a:ext uri="{FF2B5EF4-FFF2-40B4-BE49-F238E27FC236}">
                <a16:creationId xmlns:a16="http://schemas.microsoft.com/office/drawing/2014/main" id="{56D0A4D1-D8A0-CD2B-ED87-3F65212E56A4}"/>
              </a:ext>
            </a:extLst>
          </p:cNvPr>
          <p:cNvPicPr>
            <a:picLocks noChangeAspect="1"/>
          </p:cNvPicPr>
          <p:nvPr/>
        </p:nvPicPr>
        <p:blipFill rotWithShape="1">
          <a:blip r:embed="rId2"/>
          <a:srcRect l="8330" t="9091" r="32599"/>
          <a:stretch/>
        </p:blipFill>
        <p:spPr>
          <a:xfrm>
            <a:off x="4876800" y="-1"/>
            <a:ext cx="731520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668866" y="1678666"/>
            <a:ext cx="5274734" cy="2369093"/>
          </a:xfrm>
        </p:spPr>
        <p:txBody>
          <a:bodyPr>
            <a:normAutofit/>
          </a:bodyPr>
          <a:lstStyle/>
          <a:p>
            <a:pPr algn="ctr">
              <a:lnSpc>
                <a:spcPct val="90000"/>
              </a:lnSpc>
            </a:pPr>
            <a:r>
              <a:rPr lang="en-GB" sz="3600" dirty="0">
                <a:latin typeface="Calibri" panose="020F0502020204030204" pitchFamily="34" charset="0"/>
                <a:cs typeface="Calibri" panose="020F0502020204030204" pitchFamily="34" charset="0"/>
              </a:rPr>
              <a:t>An intelligent robot for monitoring and protecting toddlers.</a:t>
            </a:r>
            <a:endParaRPr lang="en-US" sz="3600" dirty="0">
              <a:latin typeface="Calibri" panose="020F0502020204030204" pitchFamily="34" charset="0"/>
              <a:cs typeface="Calibri" panose="020F0502020204030204" pitchFamily="34" charset="0"/>
            </a:endParaRP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171215" y="4033657"/>
            <a:ext cx="4079721" cy="1096901"/>
          </a:xfrm>
        </p:spPr>
        <p:txBody>
          <a:bodyPr>
            <a:normAutofit/>
          </a:bodyPr>
          <a:lstStyle/>
          <a:p>
            <a:pPr algn="ctr"/>
            <a:r>
              <a:rPr lang="en-US" sz="2400" dirty="0"/>
              <a:t>2023-326</a:t>
            </a:r>
          </a:p>
          <a:p>
            <a:endParaRPr lang="en-US" sz="1600" dirty="0"/>
          </a:p>
        </p:txBody>
      </p:sp>
      <p:cxnSp>
        <p:nvCxnSpPr>
          <p:cNvPr id="12" name="Straight Connector 1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0D5A-D2B6-F6F2-4560-2B375C551FC6}"/>
              </a:ext>
            </a:extLst>
          </p:cNvPr>
          <p:cNvSpPr>
            <a:spLocks noGrp="1"/>
          </p:cNvSpPr>
          <p:nvPr>
            <p:ph type="title"/>
          </p:nvPr>
        </p:nvSpPr>
        <p:spPr>
          <a:xfrm>
            <a:off x="152400" y="457200"/>
            <a:ext cx="11684000" cy="1295400"/>
          </a:xfrm>
        </p:spPr>
        <p:txBody>
          <a:bodyPr>
            <a:normAutofit/>
          </a:bodyPr>
          <a:lstStyle/>
          <a:p>
            <a:pPr algn="ctr"/>
            <a:r>
              <a:rPr lang="en-US" b="1" dirty="0">
                <a:latin typeface="Calibri" panose="020F0502020204030204" pitchFamily="34" charset="0"/>
                <a:cs typeface="Calibri" panose="020F0502020204030204" pitchFamily="34" charset="0"/>
              </a:rPr>
              <a:t>Sub Objectives</a:t>
            </a:r>
          </a:p>
        </p:txBody>
      </p:sp>
      <p:sp>
        <p:nvSpPr>
          <p:cNvPr id="5" name="Rectangle 4">
            <a:extLst>
              <a:ext uri="{FF2B5EF4-FFF2-40B4-BE49-F238E27FC236}">
                <a16:creationId xmlns:a16="http://schemas.microsoft.com/office/drawing/2014/main" id="{E69A22B1-B1C2-53E2-6389-3F1E3166A8A4}"/>
              </a:ext>
            </a:extLst>
          </p:cNvPr>
          <p:cNvSpPr/>
          <p:nvPr/>
        </p:nvSpPr>
        <p:spPr>
          <a:xfrm>
            <a:off x="2819400" y="648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alibri" panose="020F0502020204030204" pitchFamily="34" charset="0"/>
                <a:cs typeface="Calibri" panose="020F0502020204030204" pitchFamily="34" charset="0"/>
              </a:rPr>
              <a:t>IT20185466</a:t>
            </a:r>
            <a:r>
              <a:rPr lang="en-US" sz="1800" dirty="0">
                <a:solidFill>
                  <a:schemeClr val="tx1"/>
                </a:solidFill>
                <a:latin typeface="Calibri" panose="020F0502020204030204" pitchFamily="34" charset="0"/>
                <a:cs typeface="Calibri" panose="020F0502020204030204" pitchFamily="34" charset="0"/>
              </a:rPr>
              <a:t>   |   </a:t>
            </a:r>
            <a:r>
              <a:rPr lang="en-US" dirty="0">
                <a:solidFill>
                  <a:schemeClr val="tx1"/>
                </a:solidFill>
                <a:latin typeface="Calibri" panose="020F0502020204030204" pitchFamily="34" charset="0"/>
                <a:cs typeface="Calibri" panose="020F0502020204030204" pitchFamily="34" charset="0"/>
              </a:rPr>
              <a:t>Thuduhena R.S</a:t>
            </a:r>
            <a:r>
              <a:rPr lang="en-US" sz="1800" b="1"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lang="en-US" sz="1800" b="0" dirty="0">
              <a:solidFill>
                <a:schemeClr val="tx1"/>
              </a:solidFill>
              <a:latin typeface="Calibri" panose="020F0502020204030204" pitchFamily="34" charset="0"/>
              <a:cs typeface="Calibri" panose="020F0502020204030204" pitchFamily="34" charset="0"/>
            </a:endParaRPr>
          </a:p>
        </p:txBody>
      </p:sp>
      <p:sp>
        <p:nvSpPr>
          <p:cNvPr id="3" name="Content Placeholder 5">
            <a:extLst>
              <a:ext uri="{FF2B5EF4-FFF2-40B4-BE49-F238E27FC236}">
                <a16:creationId xmlns:a16="http://schemas.microsoft.com/office/drawing/2014/main" id="{79BCBD95-B1D3-9F4C-8F94-A4ADA9FCCC2E}"/>
              </a:ext>
            </a:extLst>
          </p:cNvPr>
          <p:cNvSpPr>
            <a:spLocks noGrp="1"/>
          </p:cNvSpPr>
          <p:nvPr>
            <p:ph idx="1"/>
          </p:nvPr>
        </p:nvSpPr>
        <p:spPr>
          <a:xfrm>
            <a:off x="457200" y="1299874"/>
            <a:ext cx="10515600" cy="4567526"/>
          </a:xfrm>
        </p:spPr>
        <p:txBody>
          <a:bodyPr>
            <a:noAutofit/>
          </a:bodyPr>
          <a:lstStyle/>
          <a:p>
            <a:pPr algn="just">
              <a:lnSpc>
                <a:spcPct val="200000"/>
              </a:lnSpc>
            </a:pPr>
            <a:r>
              <a:rPr lang="en-US" sz="2000" dirty="0">
                <a:latin typeface="Calibri" panose="020F0502020204030204" pitchFamily="34" charset="0"/>
                <a:cs typeface="Calibri" panose="020F0502020204030204" pitchFamily="34" charset="0"/>
              </a:rPr>
              <a:t>To effectively and safely navigate around a toddler.</a:t>
            </a:r>
          </a:p>
          <a:p>
            <a:pPr algn="just">
              <a:lnSpc>
                <a:spcPct val="200000"/>
              </a:lnSpc>
            </a:pPr>
            <a:r>
              <a:rPr lang="en-US" sz="2000" dirty="0">
                <a:latin typeface="Calibri" panose="020F0502020204030204" pitchFamily="34" charset="0"/>
                <a:cs typeface="Calibri" panose="020F0502020204030204" pitchFamily="34" charset="0"/>
              </a:rPr>
              <a:t>To accurately tracking and following the toddler.</a:t>
            </a:r>
          </a:p>
          <a:p>
            <a:pPr algn="just">
              <a:lnSpc>
                <a:spcPct val="200000"/>
              </a:lnSpc>
            </a:pPr>
            <a:r>
              <a:rPr lang="en-US" sz="2000" dirty="0">
                <a:latin typeface="Calibri" panose="020F0502020204030204" pitchFamily="34" charset="0"/>
                <a:cs typeface="Calibri" panose="020F0502020204030204" pitchFamily="34" charset="0"/>
              </a:rPr>
              <a:t>Incorporating the obstacle avoidance navigation.</a:t>
            </a:r>
          </a:p>
          <a:p>
            <a:pPr algn="just">
              <a:lnSpc>
                <a:spcPct val="200000"/>
              </a:lnSpc>
            </a:pPr>
            <a:r>
              <a:rPr lang="en-US" sz="2000" dirty="0">
                <a:latin typeface="Calibri" panose="020F0502020204030204" pitchFamily="34" charset="0"/>
                <a:cs typeface="Calibri" panose="020F0502020204030204" pitchFamily="34" charset="0"/>
              </a:rPr>
              <a:t>Robot must be able to clear the area intelligently, for instance if the child interacts with or destroys it.</a:t>
            </a:r>
          </a:p>
          <a:p>
            <a:pPr algn="just">
              <a:lnSpc>
                <a:spcPct val="200000"/>
              </a:lnSpc>
            </a:pPr>
            <a:r>
              <a:rPr lang="en-US" sz="2000" dirty="0">
                <a:latin typeface="Calibri" panose="020F0502020204030204" pitchFamily="34" charset="0"/>
                <a:cs typeface="Calibri" panose="020F0502020204030204" pitchFamily="34" charset="0"/>
              </a:rPr>
              <a:t>To engage in non-threatening human-robot interaction with a toddler.</a:t>
            </a:r>
          </a:p>
          <a:p>
            <a:pPr marL="0" indent="0" algn="just">
              <a:lnSpc>
                <a:spcPct val="150000"/>
              </a:lnSpc>
              <a:spcBef>
                <a:spcPts val="0"/>
              </a:spcBef>
              <a:spcAft>
                <a:spcPts val="800"/>
              </a:spcAft>
              <a:buNone/>
            </a:pPr>
            <a:endParaRPr lang="en-GB" sz="20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60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85800" y="274637"/>
            <a:ext cx="10515600" cy="1325563"/>
          </a:xfrm>
        </p:spPr>
        <p:txBody>
          <a:bodyPr>
            <a:normAutofit/>
          </a:bodyPr>
          <a:lstStyle/>
          <a:p>
            <a:pPr algn="ctr"/>
            <a:r>
              <a:rPr lang="en-US" b="1" dirty="0">
                <a:latin typeface="Calibri" panose="020F0502020204030204" pitchFamily="34" charset="0"/>
                <a:cs typeface="Calibri" panose="020F0502020204030204" pitchFamily="34" charset="0"/>
              </a:rPr>
              <a:t>Methodology</a:t>
            </a:r>
          </a:p>
        </p:txBody>
      </p:sp>
      <p:pic>
        <p:nvPicPr>
          <p:cNvPr id="3" name="Content Placeholder 2" descr="Diagram">
            <a:extLst>
              <a:ext uri="{FF2B5EF4-FFF2-40B4-BE49-F238E27FC236}">
                <a16:creationId xmlns:a16="http://schemas.microsoft.com/office/drawing/2014/main" id="{3C999DA9-CDCF-4FA6-F6CF-48D931FE1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371600"/>
            <a:ext cx="8915400" cy="4732867"/>
          </a:xfrm>
          <a:prstGeom prst="rect">
            <a:avLst/>
          </a:prstGeom>
        </p:spPr>
        <p:style>
          <a:lnRef idx="2">
            <a:schemeClr val="dk1"/>
          </a:lnRef>
          <a:fillRef idx="1">
            <a:schemeClr val="lt1"/>
          </a:fillRef>
          <a:effectRef idx="0">
            <a:schemeClr val="dk1"/>
          </a:effectRef>
          <a:fontRef idx="minor">
            <a:schemeClr val="dk1"/>
          </a:fontRef>
        </p:style>
      </p:pic>
      <p:sp>
        <p:nvSpPr>
          <p:cNvPr id="2" name="Rectangle 1">
            <a:extLst>
              <a:ext uri="{FF2B5EF4-FFF2-40B4-BE49-F238E27FC236}">
                <a16:creationId xmlns:a16="http://schemas.microsoft.com/office/drawing/2014/main" id="{7FE0654C-1E12-83F4-C2AB-D37BE8CE97D9}"/>
              </a:ext>
            </a:extLst>
          </p:cNvPr>
          <p:cNvSpPr/>
          <p:nvPr/>
        </p:nvSpPr>
        <p:spPr>
          <a:xfrm>
            <a:off x="2819400" y="648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IT20185466</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Thuduhena R.S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TMP-23-326</a:t>
            </a:r>
          </a:p>
        </p:txBody>
      </p:sp>
    </p:spTree>
    <p:extLst>
      <p:ext uri="{BB962C8B-B14F-4D97-AF65-F5344CB8AC3E}">
        <p14:creationId xmlns:p14="http://schemas.microsoft.com/office/powerpoint/2010/main" val="77179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696F999-B090-F426-D0E2-89CE038A5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28" y="844674"/>
            <a:ext cx="5701220" cy="3654252"/>
          </a:xfrm>
          <a:prstGeom prst="rect">
            <a:avLst/>
          </a:prstGeom>
        </p:spPr>
      </p:pic>
      <p:pic>
        <p:nvPicPr>
          <p:cNvPr id="5" name="Picture 4" descr="Diagram, schematic&#10;&#10;Description automatically generated">
            <a:extLst>
              <a:ext uri="{FF2B5EF4-FFF2-40B4-BE49-F238E27FC236}">
                <a16:creationId xmlns:a16="http://schemas.microsoft.com/office/drawing/2014/main" id="{4E5DC1EC-1941-A412-4521-F55ECE6A3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4735"/>
            <a:ext cx="5701219" cy="3639189"/>
          </a:xfrm>
          <a:prstGeom prst="rect">
            <a:avLst/>
          </a:prstGeom>
        </p:spPr>
      </p:pic>
      <p:sp>
        <p:nvSpPr>
          <p:cNvPr id="4" name="TextBox 3">
            <a:extLst>
              <a:ext uri="{FF2B5EF4-FFF2-40B4-BE49-F238E27FC236}">
                <a16:creationId xmlns:a16="http://schemas.microsoft.com/office/drawing/2014/main" id="{EF0F807A-53CB-ED64-0A5C-F27D220322B6}"/>
              </a:ext>
            </a:extLst>
          </p:cNvPr>
          <p:cNvSpPr txBox="1"/>
          <p:nvPr/>
        </p:nvSpPr>
        <p:spPr>
          <a:xfrm>
            <a:off x="2438400" y="4498926"/>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Figure - 01</a:t>
            </a:r>
          </a:p>
        </p:txBody>
      </p:sp>
      <p:sp>
        <p:nvSpPr>
          <p:cNvPr id="6" name="TextBox 5">
            <a:extLst>
              <a:ext uri="{FF2B5EF4-FFF2-40B4-BE49-F238E27FC236}">
                <a16:creationId xmlns:a16="http://schemas.microsoft.com/office/drawing/2014/main" id="{F1B0C667-FBFB-7ECD-5F17-7934F23BB9F4}"/>
              </a:ext>
            </a:extLst>
          </p:cNvPr>
          <p:cNvSpPr txBox="1"/>
          <p:nvPr/>
        </p:nvSpPr>
        <p:spPr>
          <a:xfrm>
            <a:off x="8305800" y="4473925"/>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Figure - 02</a:t>
            </a:r>
          </a:p>
        </p:txBody>
      </p:sp>
    </p:spTree>
    <p:extLst>
      <p:ext uri="{BB962C8B-B14F-4D97-AF65-F5344CB8AC3E}">
        <p14:creationId xmlns:p14="http://schemas.microsoft.com/office/powerpoint/2010/main" val="3131992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AE8DBED-F7E2-009B-49EC-ABF469688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914400"/>
            <a:ext cx="5943599" cy="4114799"/>
          </a:xfrm>
          <a:prstGeom prst="rect">
            <a:avLst/>
          </a:prstGeom>
        </p:spPr>
      </p:pic>
      <p:sp>
        <p:nvSpPr>
          <p:cNvPr id="4" name="TextBox 3">
            <a:extLst>
              <a:ext uri="{FF2B5EF4-FFF2-40B4-BE49-F238E27FC236}">
                <a16:creationId xmlns:a16="http://schemas.microsoft.com/office/drawing/2014/main" id="{5A260E23-AEA2-00FB-3968-77E8C7948210}"/>
              </a:ext>
            </a:extLst>
          </p:cNvPr>
          <p:cNvSpPr txBox="1"/>
          <p:nvPr/>
        </p:nvSpPr>
        <p:spPr>
          <a:xfrm>
            <a:off x="8534400" y="5029198"/>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Figure - 04</a:t>
            </a:r>
          </a:p>
        </p:txBody>
      </p:sp>
      <p:pic>
        <p:nvPicPr>
          <p:cNvPr id="6" name="Picture 5" descr="Diagram">
            <a:extLst>
              <a:ext uri="{FF2B5EF4-FFF2-40B4-BE49-F238E27FC236}">
                <a16:creationId xmlns:a16="http://schemas.microsoft.com/office/drawing/2014/main" id="{04932B20-D54B-7ADD-50D3-0529CF0A5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1" y="914399"/>
            <a:ext cx="5943599" cy="4114799"/>
          </a:xfrm>
          <a:prstGeom prst="rect">
            <a:avLst/>
          </a:prstGeom>
        </p:spPr>
      </p:pic>
      <p:sp>
        <p:nvSpPr>
          <p:cNvPr id="9" name="TextBox 8">
            <a:extLst>
              <a:ext uri="{FF2B5EF4-FFF2-40B4-BE49-F238E27FC236}">
                <a16:creationId xmlns:a16="http://schemas.microsoft.com/office/drawing/2014/main" id="{F57AFF05-8BEA-86D4-55E6-05B840647439}"/>
              </a:ext>
            </a:extLst>
          </p:cNvPr>
          <p:cNvSpPr txBox="1"/>
          <p:nvPr/>
        </p:nvSpPr>
        <p:spPr>
          <a:xfrm>
            <a:off x="2667000" y="5181599"/>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Figure - 03</a:t>
            </a:r>
          </a:p>
        </p:txBody>
      </p:sp>
    </p:spTree>
    <p:extLst>
      <p:ext uri="{BB962C8B-B14F-4D97-AF65-F5344CB8AC3E}">
        <p14:creationId xmlns:p14="http://schemas.microsoft.com/office/powerpoint/2010/main" val="83561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676400" y="355600"/>
            <a:ext cx="8596668" cy="1320800"/>
          </a:xfrm>
        </p:spPr>
        <p:txBody>
          <a:bodyPr>
            <a:normAutofit/>
          </a:bodyPr>
          <a:lstStyle/>
          <a:p>
            <a:pPr algn="ctr"/>
            <a:r>
              <a:rPr lang="en-US" b="1" dirty="0"/>
              <a:t>Completion of the project</a:t>
            </a:r>
          </a:p>
        </p:txBody>
      </p:sp>
      <p:pic>
        <p:nvPicPr>
          <p:cNvPr id="13" name="Content Placeholder 12" descr="A screenshot of a computer&#10;&#10;Description automatically generated with medium confidence">
            <a:extLst>
              <a:ext uri="{FF2B5EF4-FFF2-40B4-BE49-F238E27FC236}">
                <a16:creationId xmlns:a16="http://schemas.microsoft.com/office/drawing/2014/main" id="{5CF51495-6D93-F0C0-B2F6-BBA68987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600200"/>
            <a:ext cx="7848600" cy="4334939"/>
          </a:xfrm>
        </p:spPr>
      </p:pic>
      <p:sp>
        <p:nvSpPr>
          <p:cNvPr id="7" name="Rectangle 6">
            <a:extLst>
              <a:ext uri="{FF2B5EF4-FFF2-40B4-BE49-F238E27FC236}">
                <a16:creationId xmlns:a16="http://schemas.microsoft.com/office/drawing/2014/main" id="{3DC8B72C-29D6-EB22-8A3C-6CC3EF9EAB28}"/>
              </a:ext>
            </a:extLst>
          </p:cNvPr>
          <p:cNvSpPr/>
          <p:nvPr/>
        </p:nvSpPr>
        <p:spPr>
          <a:xfrm>
            <a:off x="28194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IT20185466</a:t>
            </a:r>
            <a:r>
              <a:rPr lang="en-US" sz="1800" dirty="0">
                <a:solidFill>
                  <a:schemeClr val="tx1"/>
                </a:solidFill>
              </a:rPr>
              <a:t>   |   </a:t>
            </a:r>
            <a:r>
              <a:rPr lang="en-US" dirty="0">
                <a:solidFill>
                  <a:schemeClr val="tx1"/>
                </a:solidFill>
              </a:rPr>
              <a:t>Thuduhena R.S</a:t>
            </a:r>
            <a:r>
              <a:rPr lang="en-US" sz="1800" b="1" dirty="0">
                <a:solidFill>
                  <a:schemeClr val="tx1"/>
                </a:solidFill>
              </a:rPr>
              <a:t>   </a:t>
            </a:r>
            <a:r>
              <a:rPr lang="en-US" sz="1800" dirty="0">
                <a:solidFill>
                  <a:schemeClr val="tx1"/>
                </a:solidFill>
              </a:rPr>
              <a:t>|   </a:t>
            </a:r>
            <a:r>
              <a:rPr lang="en-US" dirty="0">
                <a:solidFill>
                  <a:schemeClr val="tx1"/>
                </a:solidFill>
              </a:rPr>
              <a:t>TMP-23-326</a:t>
            </a:r>
            <a:endParaRPr lang="en-US" sz="1800" b="0" dirty="0">
              <a:solidFill>
                <a:schemeClr val="tx1"/>
              </a:solidFill>
            </a:endParaRPr>
          </a:p>
        </p:txBody>
      </p:sp>
    </p:spTree>
    <p:extLst>
      <p:ext uri="{BB962C8B-B14F-4D97-AF65-F5344CB8AC3E}">
        <p14:creationId xmlns:p14="http://schemas.microsoft.com/office/powerpoint/2010/main" val="3721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IT20280956</a:t>
            </a:r>
            <a:r>
              <a:rPr kumimoji="0" lang="en-US" sz="1800" b="0" i="0" u="none" strike="noStrike" kern="1200" cap="none" spc="0" normalizeH="0" baseline="0" noProof="0" dirty="0">
                <a:ln>
                  <a:noFill/>
                </a:ln>
                <a:solidFill>
                  <a:prstClr val="black"/>
                </a:solidFill>
                <a:effectLst/>
                <a:uLnTx/>
                <a:uFillTx/>
                <a:latin typeface="Cambria"/>
                <a:ea typeface="+mn-ea"/>
                <a:cs typeface="+mn-cs"/>
              </a:rPr>
              <a:t>   | R.M.S.S. WEERARATHNE</a:t>
            </a:r>
            <a:r>
              <a:rPr kumimoji="0" lang="en-US" sz="1800" b="1"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pic>
        <p:nvPicPr>
          <p:cNvPr id="9" name="Picture 8">
            <a:extLst>
              <a:ext uri="{FF2B5EF4-FFF2-40B4-BE49-F238E27FC236}">
                <a16:creationId xmlns:a16="http://schemas.microsoft.com/office/drawing/2014/main" id="{EC8906B4-46C3-8745-7E15-9DDC463DEBAA}"/>
              </a:ext>
            </a:extLst>
          </p:cNvPr>
          <p:cNvPicPr>
            <a:picLocks noChangeAspect="1"/>
          </p:cNvPicPr>
          <p:nvPr/>
        </p:nvPicPr>
        <p:blipFill>
          <a:blip r:embed="rId2"/>
          <a:stretch>
            <a:fillRect/>
          </a:stretch>
        </p:blipFill>
        <p:spPr>
          <a:xfrm>
            <a:off x="10058215" y="0"/>
            <a:ext cx="2133785" cy="2743438"/>
          </a:xfrm>
          <a:prstGeom prst="rect">
            <a:avLst/>
          </a:prstGeom>
        </p:spPr>
      </p:pic>
      <p:sp>
        <p:nvSpPr>
          <p:cNvPr id="10" name="Title 4">
            <a:extLst>
              <a:ext uri="{FF2B5EF4-FFF2-40B4-BE49-F238E27FC236}">
                <a16:creationId xmlns:a16="http://schemas.microsoft.com/office/drawing/2014/main" id="{F71A7F9D-CBF6-E876-8E99-CFB29D76F838}"/>
              </a:ext>
            </a:extLst>
          </p:cNvPr>
          <p:cNvSpPr>
            <a:spLocks noGrp="1"/>
          </p:cNvSpPr>
          <p:nvPr>
            <p:ph type="title"/>
          </p:nvPr>
        </p:nvSpPr>
        <p:spPr>
          <a:xfrm>
            <a:off x="859017" y="2362200"/>
            <a:ext cx="10363200" cy="1362075"/>
          </a:xfrm>
        </p:spPr>
        <p:txBody>
          <a:bodyPr>
            <a:normAutofit/>
          </a:bodyPr>
          <a:lstStyle/>
          <a:p>
            <a:r>
              <a:rPr lang="en-US" b="0" dirty="0">
                <a:solidFill>
                  <a:schemeClr val="tx1"/>
                </a:solidFill>
                <a:latin typeface="+mj-lt"/>
              </a:rPr>
              <a:t>IT20280956 | R.M.S.S. WEERARATHNE </a:t>
            </a:r>
          </a:p>
        </p:txBody>
      </p:sp>
      <p:sp>
        <p:nvSpPr>
          <p:cNvPr id="11" name="Text Placeholder 5">
            <a:extLst>
              <a:ext uri="{FF2B5EF4-FFF2-40B4-BE49-F238E27FC236}">
                <a16:creationId xmlns:a16="http://schemas.microsoft.com/office/drawing/2014/main" id="{FC522C54-521F-5689-1039-15FF8A0D0347}"/>
              </a:ext>
            </a:extLst>
          </p:cNvPr>
          <p:cNvSpPr txBox="1">
            <a:spLocks/>
          </p:cNvSpPr>
          <p:nvPr/>
        </p:nvSpPr>
        <p:spPr>
          <a:xfrm>
            <a:off x="963084" y="3124200"/>
            <a:ext cx="10363200" cy="15001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solidFill>
                  <a:schemeClr val="tx1"/>
                </a:solidFill>
                <a:latin typeface="+mj-lt"/>
              </a:rPr>
              <a:t>BSc (Hons) in Information Technology </a:t>
            </a:r>
          </a:p>
          <a:p>
            <a:pPr marL="0" indent="0">
              <a:buNone/>
            </a:pPr>
            <a:r>
              <a:rPr lang="en-US" dirty="0">
                <a:solidFill>
                  <a:schemeClr val="tx1"/>
                </a:solidFill>
                <a:latin typeface="+mj-lt"/>
              </a:rPr>
              <a:t>Specializing in Computer Systems &amp; Network Engineering</a:t>
            </a:r>
          </a:p>
          <a:p>
            <a:endParaRPr lang="en-US" dirty="0"/>
          </a:p>
        </p:txBody>
      </p:sp>
    </p:spTree>
    <p:extLst>
      <p:ext uri="{BB962C8B-B14F-4D97-AF65-F5344CB8AC3E}">
        <p14:creationId xmlns:p14="http://schemas.microsoft.com/office/powerpoint/2010/main" val="3658498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1200" y="762000"/>
            <a:ext cx="6549665" cy="868362"/>
          </a:xfrm>
        </p:spPr>
        <p:txBody>
          <a:bodyPr>
            <a:noAutofit/>
          </a:bodyPr>
          <a:lstStyle/>
          <a:p>
            <a:pPr algn="ctr"/>
            <a:r>
              <a:rPr lang="en-US" b="1" dirty="0">
                <a:latin typeface="Calibri" panose="020F0502020204030204" pitchFamily="34" charset="0"/>
                <a:cs typeface="Calibri" panose="020F0502020204030204" pitchFamily="34" charset="0"/>
              </a:rPr>
              <a:t>Research Question</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33400" y="1752600"/>
            <a:ext cx="8915400" cy="4038600"/>
          </a:xfrm>
        </p:spPr>
        <p:txBody>
          <a:bodyPr>
            <a:noAutofit/>
          </a:bodyPr>
          <a:lstStyle/>
          <a:p>
            <a:pPr marL="0" marR="0" indent="0" algn="just">
              <a:lnSpc>
                <a:spcPct val="150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Calibri" panose="020F0502020204030204" pitchFamily="34" charset="0"/>
              </a:rPr>
              <a:t>The unavailability of an efficient and accurate system that provides virtual surveillance of toddlers' surroundings to detect possible threats to the kid from fire, low oxygen level, high temperature. Also, expulsion of animals that can be threatened to the toddler using humane and non-invasive approaches.</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IT20280956</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R.M.S.S. WEERARATHNE</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951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4B0C-30E9-94C3-4874-B040E400FE66}"/>
              </a:ext>
            </a:extLst>
          </p:cNvPr>
          <p:cNvSpPr>
            <a:spLocks noGrp="1"/>
          </p:cNvSpPr>
          <p:nvPr>
            <p:ph type="title"/>
          </p:nvPr>
        </p:nvSpPr>
        <p:spPr>
          <a:xfrm>
            <a:off x="3276600" y="274638"/>
            <a:ext cx="4267200" cy="792162"/>
          </a:xfrm>
        </p:spPr>
        <p:txBody>
          <a:bodyPr>
            <a:normAutofit fontScale="90000"/>
          </a:bodyPr>
          <a:lstStyle/>
          <a:p>
            <a:pPr algn="ctr"/>
            <a:r>
              <a:rPr lang="en-US" sz="4400" b="1" dirty="0">
                <a:effectLst/>
                <a:latin typeface="Calibri" panose="020F0502020204030204" pitchFamily="34" charset="0"/>
                <a:ea typeface="Calibri" panose="020F0502020204030204" pitchFamily="34" charset="0"/>
                <a:cs typeface="Calibri" panose="020F0502020204030204" pitchFamily="34" charset="0"/>
              </a:rPr>
              <a:t>Objectives</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3ECF8DA-C590-AF8D-9E9E-3E75941B7731}"/>
              </a:ext>
            </a:extLst>
          </p:cNvPr>
          <p:cNvSpPr>
            <a:spLocks noGrp="1"/>
          </p:cNvSpPr>
          <p:nvPr>
            <p:ph idx="1"/>
          </p:nvPr>
        </p:nvSpPr>
        <p:spPr>
          <a:xfrm>
            <a:off x="457200" y="1295400"/>
            <a:ext cx="11684000" cy="4953000"/>
          </a:xfrm>
        </p:spPr>
        <p:txBody>
          <a:bodyPr>
            <a:normAutofit/>
          </a:bodyPr>
          <a:lstStyle/>
          <a:p>
            <a:pPr marL="0" indent="0">
              <a:buNone/>
            </a:pPr>
            <a:r>
              <a:rPr lang="en-US" sz="2400" b="1" dirty="0">
                <a:effectLst/>
                <a:latin typeface="Calibri" panose="020F0502020204030204" pitchFamily="34" charset="0"/>
                <a:ea typeface="Calibri" panose="020F0502020204030204" pitchFamily="34" charset="0"/>
                <a:cs typeface="Calibri" panose="020F0502020204030204" pitchFamily="34" charset="0"/>
              </a:rPr>
              <a:t>Specific: </a:t>
            </a:r>
          </a:p>
          <a:p>
            <a:pPr marL="0" indent="0">
              <a:buNone/>
            </a:pPr>
            <a:r>
              <a:rPr lang="en-US" sz="2400" kern="100" dirty="0">
                <a:effectLst/>
                <a:latin typeface="Calibri" panose="020F0502020204030204" pitchFamily="34" charset="0"/>
                <a:ea typeface="Calibri" panose="020F0502020204030204" pitchFamily="34" charset="0"/>
                <a:cs typeface="Calibri" panose="020F0502020204030204" pitchFamily="34" charset="0"/>
              </a:rPr>
              <a:t>To design and develop a system for the robot that can offer virtual </a:t>
            </a:r>
          </a:p>
          <a:p>
            <a:pPr marL="0" indent="0">
              <a:buNone/>
            </a:pPr>
            <a:r>
              <a:rPr lang="en-US" sz="2400" kern="100" dirty="0">
                <a:effectLst/>
                <a:latin typeface="Calibri" panose="020F0502020204030204" pitchFamily="34" charset="0"/>
                <a:ea typeface="Calibri" panose="020F0502020204030204" pitchFamily="34" charset="0"/>
                <a:cs typeface="Calibri" panose="020F0502020204030204" pitchFamily="34" charset="0"/>
              </a:rPr>
              <a:t>monitoring of a toddler's surroundings while safeguard him.</a:t>
            </a:r>
          </a:p>
          <a:p>
            <a:pPr marL="0" indent="0">
              <a:buNone/>
            </a:pPr>
            <a:endParaRPr lang="en-US" sz="2400" kern="1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kern="100" dirty="0">
                <a:effectLst/>
                <a:latin typeface="Calibri" panose="020F0502020204030204" pitchFamily="34" charset="0"/>
                <a:ea typeface="Calibri" panose="020F0502020204030204" pitchFamily="34" charset="0"/>
                <a:cs typeface="Calibri" panose="020F0502020204030204" pitchFamily="34" charset="0"/>
              </a:rPr>
              <a:t>Sub objectives: </a:t>
            </a:r>
          </a:p>
          <a:p>
            <a:pPr marL="0" indent="0">
              <a:buNone/>
            </a:pPr>
            <a:endParaRPr lang="en-US" sz="1000" b="1"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0"/>
              </a:spcBef>
            </a:pPr>
            <a:r>
              <a:rPr lang="en-US" sz="2400" kern="100" dirty="0">
                <a:latin typeface="Calibri" panose="020F0502020204030204" pitchFamily="34" charset="0"/>
                <a:ea typeface="Calibri" panose="020F0502020204030204" pitchFamily="34" charset="0"/>
                <a:cs typeface="Calibri" panose="020F0502020204030204" pitchFamily="34" charset="0"/>
              </a:rPr>
              <a:t>To real-time d</a:t>
            </a:r>
            <a:r>
              <a:rPr lang="en-US" sz="2400" kern="100" dirty="0">
                <a:effectLst/>
                <a:latin typeface="Calibri" panose="020F0502020204030204" pitchFamily="34" charset="0"/>
                <a:ea typeface="Calibri" panose="020F0502020204030204" pitchFamily="34" charset="0"/>
                <a:cs typeface="Calibri" panose="020F0502020204030204" pitchFamily="34" charset="0"/>
              </a:rPr>
              <a:t>etect any unpermitted presence.</a:t>
            </a:r>
          </a:p>
          <a:p>
            <a:pPr>
              <a:lnSpc>
                <a:spcPct val="107000"/>
              </a:lnSpc>
              <a:spcBef>
                <a:spcPts val="0"/>
              </a:spcBef>
            </a:pPr>
            <a:r>
              <a:rPr lang="en-US" sz="2400" kern="100" dirty="0">
                <a:latin typeface="Calibri" panose="020F0502020204030204" pitchFamily="34" charset="0"/>
                <a:ea typeface="Calibri" panose="020F0502020204030204" pitchFamily="34" charset="0"/>
                <a:cs typeface="Calibri" panose="020F0502020204030204" pitchFamily="34" charset="0"/>
              </a:rPr>
              <a:t>To i</a:t>
            </a:r>
            <a:r>
              <a:rPr lang="en-US" sz="2400" kern="100" dirty="0">
                <a:effectLst/>
                <a:latin typeface="Calibri" panose="020F0502020204030204" pitchFamily="34" charset="0"/>
                <a:ea typeface="Calibri" panose="020F0502020204030204" pitchFamily="34" charset="0"/>
                <a:cs typeface="Calibri" panose="020F0502020204030204" pitchFamily="34" charset="0"/>
              </a:rPr>
              <a:t>dentify potential threats to the child's safety.</a:t>
            </a:r>
          </a:p>
          <a:p>
            <a:pPr>
              <a:lnSpc>
                <a:spcPct val="107000"/>
              </a:lnSpc>
              <a:spcBef>
                <a:spcPts val="0"/>
              </a:spcBef>
              <a:spcAft>
                <a:spcPts val="800"/>
              </a:spcAft>
            </a:pPr>
            <a:r>
              <a:rPr lang="en-US" sz="2400" kern="100" dirty="0">
                <a:latin typeface="Calibri" panose="020F0502020204030204" pitchFamily="34" charset="0"/>
                <a:ea typeface="Calibri" panose="020F0502020204030204" pitchFamily="34" charset="0"/>
                <a:cs typeface="Calibri" panose="020F0502020204030204" pitchFamily="34" charset="0"/>
              </a:rPr>
              <a:t>To e</a:t>
            </a:r>
            <a:r>
              <a:rPr lang="en-US" sz="2400" kern="100" dirty="0">
                <a:effectLst/>
                <a:latin typeface="Calibri" panose="020F0502020204030204" pitchFamily="34" charset="0"/>
                <a:ea typeface="Calibri" panose="020F0502020204030204" pitchFamily="34" charset="0"/>
                <a:cs typeface="Calibri" panose="020F0502020204030204" pitchFamily="34" charset="0"/>
              </a:rPr>
              <a:t>xpel animals that can be threatened to toddler                                                             without harm for both animal and toddler.</a:t>
            </a:r>
          </a:p>
          <a:p>
            <a:pPr marL="0" indent="0">
              <a:buNone/>
            </a:pPr>
            <a:endParaRPr lang="en-US" sz="2400" b="1"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8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8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C74D36A4-6C70-D6AE-B979-BB2CA6592378}"/>
              </a:ext>
            </a:extLst>
          </p:cNvPr>
          <p:cNvSpPr/>
          <p:nvPr/>
        </p:nvSpPr>
        <p:spPr>
          <a:xfrm>
            <a:off x="2632435" y="64770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IT20280956</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R.M.S.S. WEERARATHNE</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6" name="Picture 5" descr="A collage of a cat and a dog&#10;&#10;Description automatically generated with low confidence">
            <a:extLst>
              <a:ext uri="{FF2B5EF4-FFF2-40B4-BE49-F238E27FC236}">
                <a16:creationId xmlns:a16="http://schemas.microsoft.com/office/drawing/2014/main" id="{3BBB7707-DA8E-69EA-CE74-B241193B3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4114800"/>
            <a:ext cx="4200525" cy="2133600"/>
          </a:xfrm>
          <a:prstGeom prst="rect">
            <a:avLst/>
          </a:prstGeom>
        </p:spPr>
      </p:pic>
    </p:spTree>
    <p:extLst>
      <p:ext uri="{BB962C8B-B14F-4D97-AF65-F5344CB8AC3E}">
        <p14:creationId xmlns:p14="http://schemas.microsoft.com/office/powerpoint/2010/main" val="327075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066800" y="197096"/>
            <a:ext cx="8596668" cy="1320800"/>
          </a:xfrm>
        </p:spPr>
        <p:txBody>
          <a:bodyPr>
            <a:normAutofit/>
          </a:bodyPr>
          <a:lstStyle/>
          <a:p>
            <a:pPr algn="ctr"/>
            <a:r>
              <a:rPr lang="en-US" b="1" dirty="0">
                <a:latin typeface="Calibri" panose="020F0502020204030204" pitchFamily="34" charset="0"/>
                <a:cs typeface="Calibri" panose="020F0502020204030204" pitchFamily="34" charset="0"/>
              </a:rPr>
              <a:t>Methodology</a:t>
            </a:r>
          </a:p>
        </p:txBody>
      </p:sp>
      <p:pic>
        <p:nvPicPr>
          <p:cNvPr id="3" name="Content Placeholder 2" descr="Diagram">
            <a:extLst>
              <a:ext uri="{FF2B5EF4-FFF2-40B4-BE49-F238E27FC236}">
                <a16:creationId xmlns:a16="http://schemas.microsoft.com/office/drawing/2014/main" id="{56D7AE7D-C6CC-65CD-3CA7-ED84A036E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066800"/>
            <a:ext cx="7386387" cy="5181600"/>
          </a:xfrm>
        </p:spPr>
      </p:pic>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IT20280956</a:t>
            </a:r>
            <a:r>
              <a:rPr kumimoji="0" lang="en-US" sz="1800" b="0" i="0" u="none" strike="noStrike" kern="1200" cap="none" spc="0" normalizeH="0" baseline="0" noProof="0" dirty="0">
                <a:ln>
                  <a:noFill/>
                </a:ln>
                <a:solidFill>
                  <a:prstClr val="black"/>
                </a:solidFill>
                <a:effectLst/>
                <a:uLnTx/>
                <a:uFillTx/>
                <a:latin typeface="Cambria"/>
                <a:ea typeface="+mn-ea"/>
                <a:cs typeface="+mn-cs"/>
              </a:rPr>
              <a:t>   |   R.M.S.S. Weerarathne</a:t>
            </a:r>
            <a:r>
              <a:rPr kumimoji="0" lang="en-US" sz="1800" b="1"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7" name="TextBox 6">
            <a:extLst>
              <a:ext uri="{FF2B5EF4-FFF2-40B4-BE49-F238E27FC236}">
                <a16:creationId xmlns:a16="http://schemas.microsoft.com/office/drawing/2014/main" id="{BD17A8F5-05FC-CA6C-832F-A7CFCD956B18}"/>
              </a:ext>
            </a:extLst>
          </p:cNvPr>
          <p:cNvSpPr txBox="1"/>
          <p:nvPr/>
        </p:nvSpPr>
        <p:spPr>
          <a:xfrm>
            <a:off x="8382000" y="1668482"/>
            <a:ext cx="2971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Sensors: </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IR Sensors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Open CV</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Image processing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ML</a:t>
            </a:r>
          </a:p>
        </p:txBody>
      </p:sp>
    </p:spTree>
    <p:extLst>
      <p:ext uri="{BB962C8B-B14F-4D97-AF65-F5344CB8AC3E}">
        <p14:creationId xmlns:p14="http://schemas.microsoft.com/office/powerpoint/2010/main" val="176491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85800" y="431131"/>
            <a:ext cx="8596668" cy="1320800"/>
          </a:xfrm>
        </p:spPr>
        <p:txBody>
          <a:bodyPr>
            <a:normAutofit/>
          </a:bodyPr>
          <a:lstStyle/>
          <a:p>
            <a:pPr algn="ctr"/>
            <a:r>
              <a:rPr lang="en-US" b="1" dirty="0">
                <a:latin typeface="Calibri" panose="020F0502020204030204" pitchFamily="34" charset="0"/>
                <a:cs typeface="Calibri" panose="020F0502020204030204" pitchFamily="34" charset="0"/>
              </a:rPr>
              <a:t>Completion of the project</a:t>
            </a:r>
          </a:p>
        </p:txBody>
      </p:sp>
      <p:pic>
        <p:nvPicPr>
          <p:cNvPr id="3" name="Content Placeholder 2" descr="A screenshot of a computer&#10;&#10;Description automatically generated with medium confidence">
            <a:extLst>
              <a:ext uri="{FF2B5EF4-FFF2-40B4-BE49-F238E27FC236}">
                <a16:creationId xmlns:a16="http://schemas.microsoft.com/office/drawing/2014/main" id="{AFDBE12A-3857-3CB2-E883-7AC765D0C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308211"/>
            <a:ext cx="8458200" cy="4751302"/>
          </a:xfrm>
        </p:spPr>
      </p:pic>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IT20280956</a:t>
            </a:r>
            <a:r>
              <a:rPr kumimoji="0" lang="en-US" sz="1800" b="0" i="0" u="none" strike="noStrike" kern="1200" cap="none" spc="0" normalizeH="0" baseline="0" noProof="0" dirty="0">
                <a:ln>
                  <a:noFill/>
                </a:ln>
                <a:solidFill>
                  <a:prstClr val="black"/>
                </a:solidFill>
                <a:effectLst/>
                <a:uLnTx/>
                <a:uFillTx/>
                <a:latin typeface="Cambria"/>
                <a:ea typeface="+mn-ea"/>
                <a:cs typeface="+mn-cs"/>
              </a:rPr>
              <a:t>  |   R.M.S.S. Weerarathne</a:t>
            </a:r>
            <a:r>
              <a:rPr kumimoji="0" lang="en-US" sz="1800" b="1" i="0" u="none" strike="noStrike" kern="1200" cap="none" spc="0" normalizeH="0" baseline="0" noProof="0" dirty="0">
                <a:ln>
                  <a:noFill/>
                </a:ln>
                <a:solidFill>
                  <a:prstClr val="black"/>
                </a:solidFill>
                <a:effectLst/>
                <a:uLnTx/>
                <a:uFillTx/>
                <a:latin typeface="Cambria"/>
                <a:ea typeface="+mn-ea"/>
                <a:cs typeface="+mn-cs"/>
              </a:rPr>
              <a:t>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1964009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4DCC18-FE1F-599F-BD00-72032E42B8F5}"/>
              </a:ext>
            </a:extLst>
          </p:cNvPr>
          <p:cNvSpPr>
            <a:spLocks noGrp="1"/>
          </p:cNvSpPr>
          <p:nvPr>
            <p:ph type="subTitle" idx="1"/>
          </p:nvPr>
        </p:nvSpPr>
        <p:spPr>
          <a:xfrm>
            <a:off x="685800" y="990600"/>
            <a:ext cx="8991600" cy="5791200"/>
          </a:xfrm>
        </p:spPr>
        <p:txBody>
          <a:bodyPr>
            <a:normAutofit fontScale="92500" lnSpcReduction="20000"/>
          </a:bodyPr>
          <a:lstStyle/>
          <a:p>
            <a:pPr algn="ctr">
              <a:lnSpc>
                <a:spcPct val="150000"/>
              </a:lnSpc>
            </a:pPr>
            <a:endParaRPr lang="en-US" sz="900" b="1"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r>
              <a:rPr lang="en-US" sz="1700" i="0" dirty="0">
                <a:solidFill>
                  <a:schemeClr val="tx1"/>
                </a:solidFill>
                <a:effectLst/>
                <a:latin typeface="Calibri" panose="020F0502020204030204" pitchFamily="34" charset="0"/>
                <a:cs typeface="Calibri" panose="020F0502020204030204" pitchFamily="34" charset="0"/>
              </a:rPr>
              <a:t> </a:t>
            </a:r>
            <a:r>
              <a:rPr lang="en-US" sz="1900" i="0" dirty="0">
                <a:solidFill>
                  <a:schemeClr val="tx1"/>
                </a:solidFill>
                <a:effectLst/>
                <a:latin typeface="Calibri" panose="020F0502020204030204" pitchFamily="34" charset="0"/>
                <a:cs typeface="Calibri" panose="020F0502020204030204" pitchFamily="34" charset="0"/>
              </a:rPr>
              <a:t>Modern parents have busy schedules, domestic duties, and parenting responsibilities because of that, </a:t>
            </a:r>
            <a:r>
              <a:rPr lang="en-US" sz="1900" dirty="0">
                <a:solidFill>
                  <a:schemeClr val="tx1"/>
                </a:solidFill>
                <a:latin typeface="Calibri" panose="020F0502020204030204" pitchFamily="34" charset="0"/>
                <a:cs typeface="Calibri" panose="020F0502020204030204" pitchFamily="34" charset="0"/>
              </a:rPr>
              <a:t>it is    difficult for them to constantly keep an eye on toddlers. </a:t>
            </a:r>
          </a:p>
          <a:p>
            <a:pPr algn="just"/>
            <a:endParaRPr lang="en-US" sz="19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r>
              <a:rPr lang="en-US" sz="1900" dirty="0">
                <a:solidFill>
                  <a:schemeClr val="tx1"/>
                </a:solidFill>
                <a:latin typeface="Calibri" panose="020F0502020204030204" pitchFamily="34" charset="0"/>
                <a:cs typeface="Calibri" panose="020F0502020204030204" pitchFamily="34" charset="0"/>
              </a:rPr>
              <a:t> Proposed project: build an intelligent robot that remotely watches children, detects unauthorized presence, and alert parents.</a:t>
            </a:r>
          </a:p>
          <a:p>
            <a:pPr algn="just"/>
            <a:endParaRPr lang="en-US" sz="19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r>
              <a:rPr lang="en-US" sz="1900" dirty="0">
                <a:solidFill>
                  <a:schemeClr val="tx1"/>
                </a:solidFill>
                <a:latin typeface="Calibri" panose="020F0502020204030204" pitchFamily="34" charset="0"/>
                <a:cs typeface="Calibri" panose="020F0502020204030204" pitchFamily="34" charset="0"/>
              </a:rPr>
              <a:t> Main targeted beneficials are parents of toddlers age between 3 – 5. Additionally, this product can be developed targeting for childcare centers, playgrounds and nursery schools.</a:t>
            </a:r>
          </a:p>
          <a:p>
            <a:pPr algn="just"/>
            <a:endParaRPr lang="en-US" sz="19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r>
              <a:rPr lang="en-US" sz="1900" dirty="0">
                <a:solidFill>
                  <a:schemeClr val="tx1"/>
                </a:solidFill>
                <a:latin typeface="Calibri" panose="020F0502020204030204" pitchFamily="34" charset="0"/>
                <a:cs typeface="Calibri" panose="020F0502020204030204" pitchFamily="34" charset="0"/>
              </a:rPr>
              <a:t> Technologies used to build the proposed project: Robotics, AI, ML, Image Processing, Open CV</a:t>
            </a:r>
          </a:p>
          <a:p>
            <a:pPr algn="just"/>
            <a:endParaRPr lang="en-US" sz="16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r>
              <a:rPr lang="en-US" sz="1600" b="1" dirty="0">
                <a:solidFill>
                  <a:schemeClr val="tx1"/>
                </a:solidFill>
                <a:latin typeface="Calibri" panose="020F0502020204030204" pitchFamily="34" charset="0"/>
                <a:cs typeface="Calibri" panose="020F0502020204030204" pitchFamily="34" charset="0"/>
              </a:rPr>
              <a:t>Functionalities: </a:t>
            </a:r>
          </a:p>
          <a:p>
            <a:pPr marL="742950" lvl="1" indent="-285750" algn="just">
              <a:buFont typeface="Courier New" panose="02070309020205020404" pitchFamily="49" charset="0"/>
              <a:buChar char="o"/>
            </a:pPr>
            <a:r>
              <a:rPr lang="en-US" sz="1700" dirty="0">
                <a:solidFill>
                  <a:schemeClr val="tx1"/>
                </a:solidFill>
                <a:latin typeface="Calibri" panose="020F0502020204030204" pitchFamily="34" charset="0"/>
                <a:cs typeface="Calibri" panose="020F0502020204030204" pitchFamily="34" charset="0"/>
              </a:rPr>
              <a:t>Following the toddler and obstacle avoidance-based navigation.</a:t>
            </a:r>
          </a:p>
          <a:p>
            <a:pPr marL="742950" lvl="1" indent="-285750" algn="just">
              <a:buFont typeface="Courier New" panose="02070309020205020404" pitchFamily="49" charset="0"/>
              <a:buChar char="o"/>
            </a:pPr>
            <a:r>
              <a:rPr lang="en-US" sz="1700" dirty="0">
                <a:solidFill>
                  <a:schemeClr val="tx1"/>
                </a:solidFill>
                <a:latin typeface="Calibri" panose="020F0502020204030204" pitchFamily="34" charset="0"/>
                <a:cs typeface="Calibri" panose="020F0502020204030204" pitchFamily="34" charset="0"/>
              </a:rPr>
              <a:t>Monitoring the toddler constantly while identify threats &amp; environmental conditions.</a:t>
            </a:r>
          </a:p>
          <a:p>
            <a:pPr marL="742950" lvl="1" indent="-285750" algn="just">
              <a:buFont typeface="Courier New" panose="02070309020205020404" pitchFamily="49" charset="0"/>
              <a:buChar char="o"/>
            </a:pPr>
            <a:r>
              <a:rPr lang="en-US" sz="1700" dirty="0">
                <a:solidFill>
                  <a:schemeClr val="tx1"/>
                </a:solidFill>
                <a:latin typeface="Calibri" panose="020F0502020204030204" pitchFamily="34" charset="0"/>
                <a:cs typeface="Calibri" panose="020F0502020204030204" pitchFamily="34" charset="0"/>
              </a:rPr>
              <a:t>Expelling animals that can be threatened to the toddler.</a:t>
            </a:r>
          </a:p>
          <a:p>
            <a:pPr marL="742950" lvl="1" indent="-285750" algn="just">
              <a:buFont typeface="Courier New" panose="02070309020205020404" pitchFamily="49" charset="0"/>
              <a:buChar char="o"/>
            </a:pPr>
            <a:r>
              <a:rPr lang="en-US" sz="1700" dirty="0">
                <a:solidFill>
                  <a:schemeClr val="tx1"/>
                </a:solidFill>
                <a:latin typeface="Calibri" panose="020F0502020204030204" pitchFamily="34" charset="0"/>
                <a:cs typeface="Calibri" panose="020F0502020204030204" pitchFamily="34" charset="0"/>
              </a:rPr>
              <a:t>Automatically play lullabies when toddler crying.</a:t>
            </a:r>
          </a:p>
          <a:p>
            <a:pPr marL="742950" lvl="1" indent="-285750" algn="just">
              <a:buFont typeface="Courier New" panose="02070309020205020404" pitchFamily="49" charset="0"/>
              <a:buChar char="o"/>
            </a:pPr>
            <a:r>
              <a:rPr lang="en-US" sz="1700" dirty="0">
                <a:solidFill>
                  <a:schemeClr val="tx1"/>
                </a:solidFill>
                <a:latin typeface="Calibri" panose="020F0502020204030204" pitchFamily="34" charset="0"/>
                <a:cs typeface="Calibri" panose="020F0502020204030204" pitchFamily="34" charset="0"/>
              </a:rPr>
              <a:t>Send alerts to the parents after capturing the child behaviors.</a:t>
            </a:r>
          </a:p>
          <a:p>
            <a:pPr marL="742950" lvl="1" indent="-285750" algn="just">
              <a:buFont typeface="Courier New" panose="02070309020205020404" pitchFamily="49" charset="0"/>
              <a:buChar char="o"/>
            </a:pPr>
            <a:endParaRPr lang="en-US" sz="17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endParaRPr lang="en-US" sz="1600" dirty="0">
              <a:solidFill>
                <a:schemeClr val="tx1"/>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q"/>
            </a:pPr>
            <a:endParaRPr lang="en-US" sz="1600" i="0" dirty="0">
              <a:solidFill>
                <a:srgbClr val="D1D5DB"/>
              </a:solidFill>
              <a:effectLst/>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44B61CB-72D3-0490-77C1-516D7C9B61C2}"/>
              </a:ext>
            </a:extLst>
          </p:cNvPr>
          <p:cNvSpPr>
            <a:spLocks noGrp="1"/>
          </p:cNvSpPr>
          <p:nvPr>
            <p:ph type="ctrTitle"/>
          </p:nvPr>
        </p:nvSpPr>
        <p:spPr>
          <a:xfrm>
            <a:off x="3810000" y="304800"/>
            <a:ext cx="2971800" cy="1219200"/>
          </a:xfrm>
        </p:spPr>
        <p:txBody>
          <a:bodyPr vert="horz" lIns="91440" tIns="45720" rIns="91440" bIns="45720" rtlCol="0" anchor="ctr">
            <a:normAutofit/>
          </a:bodyPr>
          <a:lstStyle/>
          <a:p>
            <a:pPr algn="l"/>
            <a:r>
              <a:rPr lang="en-US" sz="3600" b="1" dirty="0">
                <a:latin typeface="Calibri" panose="020F0502020204030204" pitchFamily="34" charset="0"/>
                <a:cs typeface="Calibri" panose="020F0502020204030204" pitchFamily="34" charset="0"/>
              </a:rPr>
              <a:t>Introduction</a:t>
            </a:r>
            <a:br>
              <a:rPr lang="en-US" sz="3600" b="1" dirty="0">
                <a:latin typeface="Calibri" panose="020F0502020204030204" pitchFamily="34" charset="0"/>
                <a:cs typeface="Calibri" panose="020F0502020204030204" pitchFamily="34" charset="0"/>
              </a:rPr>
            </a:br>
            <a:endParaRPr lang="en-US"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43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7AB05-725C-1356-272F-23D7717361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IT20136260</a:t>
            </a:r>
            <a:r>
              <a:rPr kumimoji="0" lang="en-US" sz="1800" b="0" i="0" u="none" strike="noStrike" kern="1200" cap="none" spc="0" normalizeH="0" baseline="0" noProof="0" dirty="0">
                <a:ln>
                  <a:noFill/>
                </a:ln>
                <a:solidFill>
                  <a:prstClr val="black"/>
                </a:solidFill>
                <a:effectLst/>
                <a:uLnTx/>
                <a:uFillTx/>
                <a:latin typeface="Cambria"/>
                <a:ea typeface="+mn-ea"/>
                <a:cs typeface="+mn-cs"/>
              </a:rPr>
              <a:t>   | M.A.D.K.B. </a:t>
            </a:r>
            <a:r>
              <a:rPr kumimoji="0" lang="en-US" sz="1800" b="0" i="0" u="none" strike="noStrike" kern="1200" cap="none" spc="0" normalizeH="0" baseline="0" noProof="0" dirty="0" err="1">
                <a:ln>
                  <a:noFill/>
                </a:ln>
                <a:solidFill>
                  <a:prstClr val="black"/>
                </a:solidFill>
                <a:effectLst/>
                <a:uLnTx/>
                <a:uFillTx/>
                <a:latin typeface="Cambria"/>
                <a:ea typeface="+mn-ea"/>
                <a:cs typeface="+mn-cs"/>
              </a:rPr>
              <a:t>Maddepola</a:t>
            </a:r>
            <a:r>
              <a:rPr kumimoji="0" lang="en-US" sz="1800" b="0" i="0" u="none" strike="noStrike" kern="1200" cap="none" spc="0" normalizeH="0" baseline="0" noProof="0" dirty="0">
                <a:ln>
                  <a:noFill/>
                </a:ln>
                <a:solidFill>
                  <a:prstClr val="black"/>
                </a:solidFill>
                <a:effectLst/>
                <a:uLnTx/>
                <a:uFillTx/>
                <a:latin typeface="Cambria"/>
                <a:ea typeface="+mn-ea"/>
                <a:cs typeface="+mn-cs"/>
              </a:rPr>
              <a:t> | TAF-TMP-326</a:t>
            </a:r>
          </a:p>
        </p:txBody>
      </p:sp>
      <p:pic>
        <p:nvPicPr>
          <p:cNvPr id="11" name="Content Placeholder 10">
            <a:extLst>
              <a:ext uri="{FF2B5EF4-FFF2-40B4-BE49-F238E27FC236}">
                <a16:creationId xmlns:a16="http://schemas.microsoft.com/office/drawing/2014/main" id="{5C10CE02-8FDD-B3AC-7891-01201C5FA13B}"/>
              </a:ext>
            </a:extLst>
          </p:cNvPr>
          <p:cNvPicPr>
            <a:picLocks noGrp="1" noChangeAspect="1"/>
          </p:cNvPicPr>
          <p:nvPr>
            <p:ph idx="1"/>
          </p:nvPr>
        </p:nvPicPr>
        <p:blipFill>
          <a:blip r:embed="rId2"/>
          <a:stretch>
            <a:fillRect/>
          </a:stretch>
        </p:blipFill>
        <p:spPr>
          <a:xfrm>
            <a:off x="677863" y="3465752"/>
            <a:ext cx="8596312" cy="1271108"/>
          </a:xfrm>
          <a:prstGeom prst="rect">
            <a:avLst/>
          </a:prstGeom>
        </p:spPr>
      </p:pic>
      <p:pic>
        <p:nvPicPr>
          <p:cNvPr id="10" name="Picture 9">
            <a:extLst>
              <a:ext uri="{FF2B5EF4-FFF2-40B4-BE49-F238E27FC236}">
                <a16:creationId xmlns:a16="http://schemas.microsoft.com/office/drawing/2014/main" id="{DB8AD456-C337-2D07-9487-4CE70498A2A5}"/>
              </a:ext>
            </a:extLst>
          </p:cNvPr>
          <p:cNvPicPr>
            <a:picLocks noChangeAspect="1"/>
          </p:cNvPicPr>
          <p:nvPr/>
        </p:nvPicPr>
        <p:blipFill>
          <a:blip r:embed="rId3"/>
          <a:stretch>
            <a:fillRect/>
          </a:stretch>
        </p:blipFill>
        <p:spPr>
          <a:xfrm>
            <a:off x="10048055" y="0"/>
            <a:ext cx="2133785" cy="2743438"/>
          </a:xfrm>
          <a:prstGeom prst="rect">
            <a:avLst/>
          </a:prstGeom>
        </p:spPr>
      </p:pic>
      <p:sp>
        <p:nvSpPr>
          <p:cNvPr id="12" name="Title 4">
            <a:extLst>
              <a:ext uri="{FF2B5EF4-FFF2-40B4-BE49-F238E27FC236}">
                <a16:creationId xmlns:a16="http://schemas.microsoft.com/office/drawing/2014/main" id="{8DA7D6A9-0D05-5D61-D161-301057DADF91}"/>
              </a:ext>
            </a:extLst>
          </p:cNvPr>
          <p:cNvSpPr txBox="1">
            <a:spLocks/>
          </p:cNvSpPr>
          <p:nvPr/>
        </p:nvSpPr>
        <p:spPr>
          <a:xfrm>
            <a:off x="751747" y="2711210"/>
            <a:ext cx="10363200" cy="136207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IT20136260 | M.A.D.K.B. </a:t>
            </a:r>
            <a:r>
              <a:rPr lang="en-US" dirty="0" err="1">
                <a:solidFill>
                  <a:schemeClr val="tx1"/>
                </a:solidFill>
              </a:rPr>
              <a:t>Maddepola</a:t>
            </a:r>
            <a:endParaRPr lang="en-US" dirty="0">
              <a:solidFill>
                <a:schemeClr val="tx1"/>
              </a:solidFill>
            </a:endParaRPr>
          </a:p>
        </p:txBody>
      </p:sp>
    </p:spTree>
    <p:extLst>
      <p:ext uri="{BB962C8B-B14F-4D97-AF65-F5344CB8AC3E}">
        <p14:creationId xmlns:p14="http://schemas.microsoft.com/office/powerpoint/2010/main" val="2029078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1200" y="762000"/>
            <a:ext cx="6549665" cy="868362"/>
          </a:xfrm>
        </p:spPr>
        <p:txBody>
          <a:bodyPr>
            <a:noAutofit/>
          </a:bodyPr>
          <a:lstStyle/>
          <a:p>
            <a:pPr algn="ctr"/>
            <a:r>
              <a:rPr lang="en-US" b="1" dirty="0">
                <a:latin typeface="Calibri" panose="020F0502020204030204" pitchFamily="34" charset="0"/>
                <a:cs typeface="Calibri" panose="020F0502020204030204" pitchFamily="34" charset="0"/>
              </a:rPr>
              <a:t>Research Question</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57200" y="1905000"/>
            <a:ext cx="10515600" cy="2743200"/>
          </a:xfrm>
        </p:spPr>
        <p:txBody>
          <a:bodyPr>
            <a:noAutofit/>
          </a:bodyPr>
          <a:lstStyle/>
          <a:p>
            <a:pPr algn="just">
              <a:lnSpc>
                <a:spcPct val="150000"/>
              </a:lnSpc>
              <a:spcBef>
                <a:spcPts val="0"/>
              </a:spcBef>
              <a:spcAft>
                <a:spcPts val="800"/>
              </a:spcAft>
            </a:pPr>
            <a:r>
              <a:rPr lang="en-GB" sz="2400" kern="100" dirty="0">
                <a:effectLst/>
                <a:latin typeface="Calibri" panose="020F0502020204030204" pitchFamily="34" charset="0"/>
                <a:ea typeface="Calibri" panose="020F0502020204030204" pitchFamily="34" charset="0"/>
                <a:cs typeface="Calibri" panose="020F0502020204030204" pitchFamily="34" charset="0"/>
              </a:rPr>
              <a:t>A parent cannot get a proper understanding of the child's behaviour and the child’s surroundings when they are away from the child.</a:t>
            </a:r>
          </a:p>
          <a:p>
            <a:pPr algn="just">
              <a:lnSpc>
                <a:spcPct val="150000"/>
              </a:lnSpc>
              <a:spcBef>
                <a:spcPts val="0"/>
              </a:spcBef>
              <a:spcAft>
                <a:spcPts val="800"/>
              </a:spcAft>
            </a:pPr>
            <a:r>
              <a:rPr lang="en-GB" sz="2400" kern="100" dirty="0">
                <a:effectLst/>
                <a:latin typeface="Calibri" panose="020F0502020204030204" pitchFamily="34" charset="0"/>
                <a:ea typeface="Calibri" panose="020F0502020204030204" pitchFamily="34" charset="0"/>
                <a:cs typeface="Calibri" panose="020F0502020204030204" pitchFamily="34" charset="0"/>
              </a:rPr>
              <a:t>There is no proper way to give an accurate message to parents about child's behaviour or the environment </a:t>
            </a:r>
            <a:r>
              <a:rPr lang="en-GB" sz="2400" kern="100" dirty="0">
                <a:latin typeface="Calibri" panose="020F0502020204030204" pitchFamily="34" charset="0"/>
                <a:ea typeface="Calibri" panose="020F0502020204030204" pitchFamily="34" charset="0"/>
                <a:cs typeface="Calibri" panose="020F0502020204030204" pitchFamily="34" charset="0"/>
              </a:rPr>
              <a:t>of the child</a:t>
            </a:r>
            <a:r>
              <a:rPr lang="en-GB" sz="2400" kern="100" dirty="0">
                <a:effectLst/>
                <a:latin typeface="Calibri" panose="020F0502020204030204" pitchFamily="34" charset="0"/>
                <a:ea typeface="Calibri" panose="020F0502020204030204" pitchFamily="34" charset="0"/>
                <a:cs typeface="Calibri" panose="020F0502020204030204" pitchFamily="34" charset="0"/>
              </a:rPr>
              <a:t>.</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897AB05-725C-1356-272F-23D7717361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IT20136260</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M.A.D.K.B.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Maddepola</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862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4B0C-30E9-94C3-4874-B040E400FE66}"/>
              </a:ext>
            </a:extLst>
          </p:cNvPr>
          <p:cNvSpPr>
            <a:spLocks noGrp="1"/>
          </p:cNvSpPr>
          <p:nvPr>
            <p:ph type="title"/>
          </p:nvPr>
        </p:nvSpPr>
        <p:spPr>
          <a:xfrm>
            <a:off x="2971800" y="381001"/>
            <a:ext cx="4267200" cy="792162"/>
          </a:xfrm>
        </p:spPr>
        <p:txBody>
          <a:bodyPr>
            <a:normAutofit fontScale="90000"/>
          </a:bodyPr>
          <a:lstStyle/>
          <a:p>
            <a:pPr algn="ctr"/>
            <a:r>
              <a:rPr lang="en-US" sz="4400" b="1" dirty="0">
                <a:effectLst/>
                <a:latin typeface="Calibri" panose="020F0502020204030204" pitchFamily="34" charset="0"/>
                <a:ea typeface="Calibri" panose="020F0502020204030204" pitchFamily="34" charset="0"/>
                <a:cs typeface="Calibri" panose="020F0502020204030204" pitchFamily="34" charset="0"/>
              </a:rPr>
              <a:t>Objectives</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3ECF8DA-C590-AF8D-9E9E-3E75941B7731}"/>
              </a:ext>
            </a:extLst>
          </p:cNvPr>
          <p:cNvSpPr>
            <a:spLocks noGrp="1"/>
          </p:cNvSpPr>
          <p:nvPr>
            <p:ph idx="1"/>
          </p:nvPr>
        </p:nvSpPr>
        <p:spPr>
          <a:xfrm>
            <a:off x="457200" y="1295400"/>
            <a:ext cx="11684000" cy="4953000"/>
          </a:xfrm>
        </p:spPr>
        <p:txBody>
          <a:bodyPr>
            <a:normAutofit/>
          </a:bodyPr>
          <a:lstStyle/>
          <a:p>
            <a:pPr marL="0" indent="0">
              <a:buNone/>
            </a:pPr>
            <a:r>
              <a:rPr lang="en-GB" sz="2000" b="1" dirty="0">
                <a:effectLst/>
                <a:latin typeface="Calibri" panose="020F0502020204030204" pitchFamily="34" charset="0"/>
                <a:ea typeface="Calibri" panose="020F0502020204030204" pitchFamily="34" charset="0"/>
                <a:cs typeface="Calibri" panose="020F0502020204030204" pitchFamily="34" charset="0"/>
              </a:rPr>
              <a:t>Specific Objective: </a:t>
            </a:r>
          </a:p>
          <a:p>
            <a:pPr marL="0" indent="0">
              <a:buNone/>
            </a:pPr>
            <a:endParaRPr lang="en-GB" sz="2000" dirty="0">
              <a:effectLst/>
              <a:latin typeface="Calibri" panose="020F0502020204030204" pitchFamily="34" charset="0"/>
              <a:ea typeface="Calibri" panose="020F0502020204030204" pitchFamily="34" charset="0"/>
              <a:cs typeface="Calibri" panose="020F0502020204030204" pitchFamily="34" charset="0"/>
            </a:endParaRPr>
          </a:p>
          <a:p>
            <a:pPr algn="l">
              <a:buFont typeface="Wingdings" panose="05000000000000000000" pitchFamily="2" charset="2"/>
              <a:buChar char="Ø"/>
            </a:pPr>
            <a:r>
              <a:rPr lang="en-US" sz="2000" b="0" i="0" dirty="0">
                <a:solidFill>
                  <a:srgbClr val="222222"/>
                </a:solidFill>
                <a:effectLst/>
                <a:latin typeface="Calibri" panose="020F0502020204030204" pitchFamily="34" charset="0"/>
                <a:cs typeface="Calibri" panose="020F0502020204030204" pitchFamily="34" charset="0"/>
              </a:rPr>
              <a:t>Creating an alerting system that can accurately detect the behavior of the child and inform the parents about it.</a:t>
            </a:r>
          </a:p>
          <a:p>
            <a:pPr algn="l">
              <a:buFont typeface="Wingdings" panose="05000000000000000000" pitchFamily="2" charset="2"/>
              <a:buChar char="Ø"/>
            </a:pPr>
            <a:r>
              <a:rPr lang="en-US" sz="2000" b="0" dirty="0">
                <a:solidFill>
                  <a:srgbClr val="222222"/>
                </a:solidFill>
                <a:effectLst/>
                <a:latin typeface="Calibri" panose="020F0502020204030204" pitchFamily="34" charset="0"/>
                <a:cs typeface="Calibri" panose="020F0502020204030204" pitchFamily="34" charset="0"/>
              </a:rPr>
              <a:t>I</a:t>
            </a:r>
            <a:r>
              <a:rPr lang="en-US" sz="2000" b="0" i="0" dirty="0">
                <a:solidFill>
                  <a:srgbClr val="222222"/>
                </a:solidFill>
                <a:effectLst/>
                <a:latin typeface="Calibri" panose="020F0502020204030204" pitchFamily="34" charset="0"/>
                <a:cs typeface="Calibri" panose="020F0502020204030204" pitchFamily="34" charset="0"/>
              </a:rPr>
              <a:t>nforming parents through an alert when the child is about to enter a dangerous area.</a:t>
            </a:r>
          </a:p>
          <a:p>
            <a:pPr algn="l">
              <a:buFont typeface="Wingdings" panose="05000000000000000000" pitchFamily="2" charset="2"/>
              <a:buChar char="Ø"/>
            </a:pPr>
            <a:r>
              <a:rPr lang="en-US" sz="2000" b="0" i="0" dirty="0">
                <a:solidFill>
                  <a:srgbClr val="222222"/>
                </a:solidFill>
                <a:effectLst/>
                <a:latin typeface="Calibri" panose="020F0502020204030204" pitchFamily="34" charset="0"/>
                <a:cs typeface="Calibri" panose="020F0502020204030204" pitchFamily="34" charset="0"/>
              </a:rPr>
              <a:t>Detects the child's behavior when he kneels or falls and alerts the parents through an alerting system. </a:t>
            </a:r>
          </a:p>
          <a:p>
            <a:pPr algn="l">
              <a:buFont typeface="Wingdings" panose="05000000000000000000" pitchFamily="2" charset="2"/>
              <a:buChar char="Ø"/>
            </a:pPr>
            <a:r>
              <a:rPr lang="en-US" sz="2000" b="0" i="0" dirty="0">
                <a:solidFill>
                  <a:srgbClr val="222222"/>
                </a:solidFill>
                <a:effectLst/>
                <a:latin typeface="Calibri" panose="020F0502020204030204" pitchFamily="34" charset="0"/>
                <a:cs typeface="Calibri" panose="020F0502020204030204" pitchFamily="34" charset="0"/>
              </a:rPr>
              <a:t>Novelty- Capturing the child's behavior and providing an accurate alert to the parents.</a:t>
            </a:r>
          </a:p>
          <a:p>
            <a:pPr marL="0" indent="0">
              <a:buNone/>
            </a:pPr>
            <a:endParaRPr lang="en-GB" sz="20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GB" sz="2000" b="1" dirty="0">
                <a:effectLst/>
                <a:latin typeface="Calibri" panose="020F0502020204030204" pitchFamily="34" charset="0"/>
                <a:ea typeface="Calibri" panose="020F0502020204030204" pitchFamily="34" charset="0"/>
                <a:cs typeface="Calibri" panose="020F0502020204030204" pitchFamily="34" charset="0"/>
              </a:rPr>
              <a:t>Sub Objectives:</a:t>
            </a:r>
          </a:p>
          <a:p>
            <a:pPr>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Integrating with all team members in order to assemble the robot and develop the user interface.</a:t>
            </a:r>
            <a:endParaRPr lang="en-US" sz="2000" kern="1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8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4358C32-C4CD-9316-B1BA-7086BCDB062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IT20136260</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M.A.D.K.B.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Maddepola</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0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1000" y="313594"/>
            <a:ext cx="11684000" cy="792162"/>
          </a:xfrm>
        </p:spPr>
        <p:txBody>
          <a:bodyPr>
            <a:normAutofit/>
          </a:bodyPr>
          <a:lstStyle/>
          <a:p>
            <a:pPr algn="ctr"/>
            <a:r>
              <a:rPr lang="en-US" b="1" dirty="0">
                <a:latin typeface="Calibri" panose="020F0502020204030204" pitchFamily="34" charset="0"/>
                <a:cs typeface="Calibri" panose="020F0502020204030204" pitchFamily="34" charset="0"/>
              </a:rPr>
              <a:t>Methodology</a:t>
            </a:r>
          </a:p>
        </p:txBody>
      </p:sp>
      <p:pic>
        <p:nvPicPr>
          <p:cNvPr id="3" name="Content Placeholder 2">
            <a:extLst>
              <a:ext uri="{FF2B5EF4-FFF2-40B4-BE49-F238E27FC236}">
                <a16:creationId xmlns:a16="http://schemas.microsoft.com/office/drawing/2014/main" id="{56D7AE7D-C6CC-65CD-3CA7-ED84A036E5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81200" y="990600"/>
            <a:ext cx="7386387" cy="5181600"/>
          </a:xfrm>
        </p:spPr>
      </p:pic>
      <p:sp>
        <p:nvSpPr>
          <p:cNvPr id="2" name="Rectangle 1">
            <a:extLst>
              <a:ext uri="{FF2B5EF4-FFF2-40B4-BE49-F238E27FC236}">
                <a16:creationId xmlns:a16="http://schemas.microsoft.com/office/drawing/2014/main" id="{9E62CA24-A0D8-FADE-9BA8-9EE0D09CD3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IT20136260</a:t>
            </a:r>
            <a:r>
              <a:rPr kumimoji="0" lang="en-US" sz="1800" b="0" i="0" u="none" strike="noStrike" kern="1200" cap="none" spc="0" normalizeH="0" baseline="0" noProof="0" dirty="0">
                <a:ln>
                  <a:noFill/>
                </a:ln>
                <a:solidFill>
                  <a:prstClr val="black"/>
                </a:solidFill>
                <a:effectLst/>
                <a:uLnTx/>
                <a:uFillTx/>
                <a:latin typeface="Cambria"/>
                <a:ea typeface="+mn-ea"/>
                <a:cs typeface="+mn-cs"/>
              </a:rPr>
              <a:t>   | M.A.D.K.B. </a:t>
            </a:r>
            <a:r>
              <a:rPr kumimoji="0" lang="en-US" sz="1800" b="0" i="0" u="none" strike="noStrike" kern="1200" cap="none" spc="0" normalizeH="0" baseline="0" noProof="0" dirty="0" err="1">
                <a:ln>
                  <a:noFill/>
                </a:ln>
                <a:solidFill>
                  <a:prstClr val="black"/>
                </a:solidFill>
                <a:effectLst/>
                <a:uLnTx/>
                <a:uFillTx/>
                <a:latin typeface="Cambria"/>
                <a:ea typeface="+mn-ea"/>
                <a:cs typeface="+mn-cs"/>
              </a:rPr>
              <a:t>Maddepola</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17338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10;&#10;Description automatically generated">
            <a:extLst>
              <a:ext uri="{FF2B5EF4-FFF2-40B4-BE49-F238E27FC236}">
                <a16:creationId xmlns:a16="http://schemas.microsoft.com/office/drawing/2014/main" id="{E4A2864C-E1C4-C0A1-8BEE-DCA119DAFDA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43600" y="1191277"/>
            <a:ext cx="5943267" cy="2895600"/>
          </a:xfrm>
        </p:spPr>
      </p:pic>
      <p:sp>
        <p:nvSpPr>
          <p:cNvPr id="5" name="Slide Number Placeholder 4">
            <a:extLst>
              <a:ext uri="{FF2B5EF4-FFF2-40B4-BE49-F238E27FC236}">
                <a16:creationId xmlns:a16="http://schemas.microsoft.com/office/drawing/2014/main" id="{DAB49CA6-2D86-1015-1443-BA92713BA2B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9" name="Picture 8" descr="A picture containing indoor, person, little&#10;&#10;Description automatically generated">
            <a:extLst>
              <a:ext uri="{FF2B5EF4-FFF2-40B4-BE49-F238E27FC236}">
                <a16:creationId xmlns:a16="http://schemas.microsoft.com/office/drawing/2014/main" id="{B5FE8D23-4352-4F1C-A8CE-BB1BBC065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094723"/>
            <a:ext cx="5319385" cy="2992154"/>
          </a:xfrm>
          <a:prstGeom prst="rect">
            <a:avLst/>
          </a:prstGeom>
        </p:spPr>
      </p:pic>
      <p:pic>
        <p:nvPicPr>
          <p:cNvPr id="10" name="Picture 9">
            <a:extLst>
              <a:ext uri="{FF2B5EF4-FFF2-40B4-BE49-F238E27FC236}">
                <a16:creationId xmlns:a16="http://schemas.microsoft.com/office/drawing/2014/main" id="{24996F03-4226-205D-73DD-1C09430ADC51}"/>
              </a:ext>
            </a:extLst>
          </p:cNvPr>
          <p:cNvPicPr>
            <a:picLocks noChangeAspect="1"/>
          </p:cNvPicPr>
          <p:nvPr/>
        </p:nvPicPr>
        <p:blipFill>
          <a:blip r:embed="rId4"/>
          <a:stretch>
            <a:fillRect/>
          </a:stretch>
        </p:blipFill>
        <p:spPr>
          <a:xfrm>
            <a:off x="2209800" y="4267200"/>
            <a:ext cx="2030144" cy="493819"/>
          </a:xfrm>
          <a:prstGeom prst="rect">
            <a:avLst/>
          </a:prstGeom>
        </p:spPr>
      </p:pic>
      <p:pic>
        <p:nvPicPr>
          <p:cNvPr id="11" name="Picture 10">
            <a:extLst>
              <a:ext uri="{FF2B5EF4-FFF2-40B4-BE49-F238E27FC236}">
                <a16:creationId xmlns:a16="http://schemas.microsoft.com/office/drawing/2014/main" id="{B8AA0B7D-0870-D7F3-C23F-2AB36FC3DEF2}"/>
              </a:ext>
            </a:extLst>
          </p:cNvPr>
          <p:cNvPicPr>
            <a:picLocks noChangeAspect="1"/>
          </p:cNvPicPr>
          <p:nvPr/>
        </p:nvPicPr>
        <p:blipFill>
          <a:blip r:embed="rId5"/>
          <a:stretch>
            <a:fillRect/>
          </a:stretch>
        </p:blipFill>
        <p:spPr>
          <a:xfrm>
            <a:off x="8255882" y="4086877"/>
            <a:ext cx="2036240" cy="499915"/>
          </a:xfrm>
          <a:prstGeom prst="rect">
            <a:avLst/>
          </a:prstGeom>
        </p:spPr>
      </p:pic>
    </p:spTree>
    <p:extLst>
      <p:ext uri="{BB962C8B-B14F-4D97-AF65-F5344CB8AC3E}">
        <p14:creationId xmlns:p14="http://schemas.microsoft.com/office/powerpoint/2010/main" val="357013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algn="ctr"/>
            <a:r>
              <a:rPr lang="en-US" b="1" dirty="0">
                <a:latin typeface="Calibri" panose="020F0502020204030204" pitchFamily="34" charset="0"/>
                <a:cs typeface="Calibri" panose="020F0502020204030204" pitchFamily="34" charset="0"/>
              </a:rPr>
              <a:t>Completion of the project</a:t>
            </a:r>
          </a:p>
        </p:txBody>
      </p:sp>
      <p:pic>
        <p:nvPicPr>
          <p:cNvPr id="3" name="Content Placeholder 2" descr="A screenshot of a computer&#10;&#10;Description automatically generated with medium confidence">
            <a:extLst>
              <a:ext uri="{FF2B5EF4-FFF2-40B4-BE49-F238E27FC236}">
                <a16:creationId xmlns:a16="http://schemas.microsoft.com/office/drawing/2014/main" id="{AFDBE12A-3857-3CB2-E883-7AC765D0C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308211"/>
            <a:ext cx="8458200" cy="4751302"/>
          </a:xfrm>
        </p:spPr>
      </p:pic>
      <p:sp>
        <p:nvSpPr>
          <p:cNvPr id="2" name="Rectangle 1">
            <a:extLst>
              <a:ext uri="{FF2B5EF4-FFF2-40B4-BE49-F238E27FC236}">
                <a16:creationId xmlns:a16="http://schemas.microsoft.com/office/drawing/2014/main" id="{39D6F3E7-7B81-E382-0952-6405E1D623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IT20136260</a:t>
            </a:r>
            <a:r>
              <a:rPr kumimoji="0" lang="en-US" sz="1800" b="0" i="0" u="none" strike="noStrike" kern="1200" cap="none" spc="0" normalizeH="0" baseline="0" noProof="0" dirty="0">
                <a:ln>
                  <a:noFill/>
                </a:ln>
                <a:solidFill>
                  <a:prstClr val="black"/>
                </a:solidFill>
                <a:effectLst/>
                <a:uLnTx/>
                <a:uFillTx/>
                <a:latin typeface="Cambria"/>
                <a:ea typeface="+mn-ea"/>
                <a:cs typeface="+mn-cs"/>
              </a:rPr>
              <a:t>   | M.A.D.K.B. </a:t>
            </a:r>
            <a:r>
              <a:rPr kumimoji="0" lang="en-US" sz="1800" b="0" i="0" u="none" strike="noStrike" kern="1200" cap="none" spc="0" normalizeH="0" baseline="0" noProof="0" dirty="0" err="1">
                <a:ln>
                  <a:noFill/>
                </a:ln>
                <a:solidFill>
                  <a:prstClr val="black"/>
                </a:solidFill>
                <a:effectLst/>
                <a:uLnTx/>
                <a:uFillTx/>
                <a:latin typeface="Cambria"/>
                <a:ea typeface="+mn-ea"/>
                <a:cs typeface="+mn-cs"/>
              </a:rPr>
              <a:t>Maddepola</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55234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34704C-AE7A-C00C-6E50-427D96B2CFE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IT20093150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dirty="0">
                <a:solidFill>
                  <a:prstClr val="black"/>
                </a:solidFill>
                <a:latin typeface="Cambria"/>
              </a:rPr>
              <a:t>W. R. Lakshan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pic>
        <p:nvPicPr>
          <p:cNvPr id="2" name="Picture 1">
            <a:extLst>
              <a:ext uri="{FF2B5EF4-FFF2-40B4-BE49-F238E27FC236}">
                <a16:creationId xmlns:a16="http://schemas.microsoft.com/office/drawing/2014/main" id="{BB09CD68-1CCC-FF9C-9ED6-AB7F44274F06}"/>
              </a:ext>
            </a:extLst>
          </p:cNvPr>
          <p:cNvPicPr>
            <a:picLocks noChangeAspect="1"/>
          </p:cNvPicPr>
          <p:nvPr/>
        </p:nvPicPr>
        <p:blipFill>
          <a:blip r:embed="rId2"/>
          <a:stretch>
            <a:fillRect/>
          </a:stretch>
        </p:blipFill>
        <p:spPr>
          <a:xfrm>
            <a:off x="9982107" y="76200"/>
            <a:ext cx="2133785" cy="2365453"/>
          </a:xfrm>
          <a:prstGeom prst="rect">
            <a:avLst/>
          </a:prstGeom>
        </p:spPr>
      </p:pic>
      <p:pic>
        <p:nvPicPr>
          <p:cNvPr id="11" name="Content Placeholder 10">
            <a:extLst>
              <a:ext uri="{FF2B5EF4-FFF2-40B4-BE49-F238E27FC236}">
                <a16:creationId xmlns:a16="http://schemas.microsoft.com/office/drawing/2014/main" id="{FF2A0454-8F27-931A-E38A-7FC466C9DBD6}"/>
              </a:ext>
            </a:extLst>
          </p:cNvPr>
          <p:cNvPicPr>
            <a:picLocks noGrp="1" noChangeAspect="1"/>
          </p:cNvPicPr>
          <p:nvPr>
            <p:ph idx="1"/>
          </p:nvPr>
        </p:nvPicPr>
        <p:blipFill>
          <a:blip r:embed="rId3"/>
          <a:stretch>
            <a:fillRect/>
          </a:stretch>
        </p:blipFill>
        <p:spPr>
          <a:xfrm>
            <a:off x="677863" y="3429000"/>
            <a:ext cx="8596312" cy="1271108"/>
          </a:xfrm>
          <a:prstGeom prst="rect">
            <a:avLst/>
          </a:prstGeom>
        </p:spPr>
      </p:pic>
      <p:sp>
        <p:nvSpPr>
          <p:cNvPr id="10" name="Title 4">
            <a:extLst>
              <a:ext uri="{FF2B5EF4-FFF2-40B4-BE49-F238E27FC236}">
                <a16:creationId xmlns:a16="http://schemas.microsoft.com/office/drawing/2014/main" id="{098B4833-085E-28DD-9169-21C2F5955312}"/>
              </a:ext>
            </a:extLst>
          </p:cNvPr>
          <p:cNvSpPr>
            <a:spLocks noGrp="1"/>
          </p:cNvSpPr>
          <p:nvPr>
            <p:ph type="title"/>
          </p:nvPr>
        </p:nvSpPr>
        <p:spPr>
          <a:xfrm>
            <a:off x="677863" y="2610725"/>
            <a:ext cx="8596312" cy="742075"/>
          </a:xfrm>
        </p:spPr>
        <p:txBody>
          <a:bodyPr>
            <a:normAutofit/>
          </a:bodyPr>
          <a:lstStyle/>
          <a:p>
            <a:r>
              <a:rPr lang="en-US" b="0" dirty="0">
                <a:solidFill>
                  <a:schemeClr val="tx1"/>
                </a:solidFill>
                <a:latin typeface="+mj-lt"/>
              </a:rPr>
              <a:t>IT20093150| W. R. Lakshan</a:t>
            </a:r>
          </a:p>
        </p:txBody>
      </p:sp>
    </p:spTree>
    <p:extLst>
      <p:ext uri="{BB962C8B-B14F-4D97-AF65-F5344CB8AC3E}">
        <p14:creationId xmlns:p14="http://schemas.microsoft.com/office/powerpoint/2010/main" val="228599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1200" y="533400"/>
            <a:ext cx="6549665" cy="868362"/>
          </a:xfrm>
        </p:spPr>
        <p:txBody>
          <a:bodyPr>
            <a:noAutofit/>
          </a:bodyPr>
          <a:lstStyle/>
          <a:p>
            <a:pPr algn="ctr"/>
            <a:r>
              <a:rPr lang="en-US" b="1" dirty="0">
                <a:latin typeface="Calibri" panose="020F0502020204030204" pitchFamily="34" charset="0"/>
                <a:cs typeface="Calibri" panose="020F0502020204030204" pitchFamily="34" charset="0"/>
              </a:rPr>
              <a:t>Research Question</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33400" y="1752600"/>
            <a:ext cx="10515600" cy="3810000"/>
          </a:xfrm>
        </p:spPr>
        <p:txBody>
          <a:bodyPr>
            <a:noAutofit/>
          </a:bodyPr>
          <a:lstStyle/>
          <a:p>
            <a:pPr algn="just">
              <a:lnSpc>
                <a:spcPct val="150000"/>
              </a:lnSpc>
              <a:spcBef>
                <a:spcPts val="0"/>
              </a:spcBef>
              <a:spcAft>
                <a:spcPts val="800"/>
              </a:spcAft>
            </a:pPr>
            <a:r>
              <a:rPr lang="en-GB" sz="2400" kern="100" dirty="0">
                <a:latin typeface="Calibri" panose="020F0502020204030204" pitchFamily="34" charset="0"/>
                <a:ea typeface="Calibri" panose="020F0502020204030204" pitchFamily="34" charset="0"/>
                <a:cs typeface="Calibri" panose="020F0502020204030204" pitchFamily="34" charset="0"/>
              </a:rPr>
              <a:t>Currently </a:t>
            </a:r>
            <a:r>
              <a:rPr lang="en-GB" sz="2400" kern="100" dirty="0">
                <a:effectLst/>
                <a:latin typeface="Calibri" panose="020F0502020204030204" pitchFamily="34" charset="0"/>
                <a:ea typeface="Calibri" panose="020F0502020204030204" pitchFamily="34" charset="0"/>
                <a:cs typeface="Calibri" panose="020F0502020204030204" pitchFamily="34" charset="0"/>
              </a:rPr>
              <a:t>there is no proper system for parents to look after their children </a:t>
            </a:r>
            <a:endParaRPr lang="en-GB" sz="2400" kern="100" dirty="0">
              <a:latin typeface="Calibri" panose="020F0502020204030204" pitchFamily="34" charset="0"/>
              <a:ea typeface="Calibri" panose="020F0502020204030204" pitchFamily="34" charset="0"/>
              <a:cs typeface="Calibri" panose="020F0502020204030204" pitchFamily="34" charset="0"/>
            </a:endParaRPr>
          </a:p>
          <a:p>
            <a:pPr marL="0" indent="0" algn="just">
              <a:lnSpc>
                <a:spcPct val="150000"/>
              </a:lnSpc>
              <a:spcBef>
                <a:spcPts val="0"/>
              </a:spcBef>
              <a:spcAft>
                <a:spcPts val="800"/>
              </a:spcAft>
              <a:buNone/>
            </a:pPr>
            <a:r>
              <a:rPr lang="en-GB" sz="2400" kern="100" dirty="0">
                <a:effectLst/>
                <a:latin typeface="Calibri" panose="020F0502020204030204" pitchFamily="34" charset="0"/>
                <a:ea typeface="Calibri" panose="020F0502020204030204" pitchFamily="34" charset="0"/>
                <a:cs typeface="Calibri" panose="020F0502020204030204" pitchFamily="34" charset="0"/>
              </a:rPr>
              <a:t>     while they are away from home. </a:t>
            </a:r>
          </a:p>
          <a:p>
            <a:pPr algn="just">
              <a:lnSpc>
                <a:spcPct val="150000"/>
              </a:lnSpc>
              <a:spcBef>
                <a:spcPts val="0"/>
              </a:spcBef>
              <a:spcAft>
                <a:spcPts val="800"/>
              </a:spcAft>
            </a:pPr>
            <a:r>
              <a:rPr lang="en-GB" sz="2400" kern="100" dirty="0">
                <a:latin typeface="Calibri" panose="020F0502020204030204" pitchFamily="34" charset="0"/>
                <a:ea typeface="Calibri" panose="020F0502020204030204" pitchFamily="34" charset="0"/>
                <a:cs typeface="Calibri" panose="020F0502020204030204" pitchFamily="34" charset="0"/>
              </a:rPr>
              <a:t>T</a:t>
            </a:r>
            <a:r>
              <a:rPr lang="en-GB" sz="2400" kern="100" dirty="0">
                <a:effectLst/>
                <a:latin typeface="Calibri" panose="020F0502020204030204" pitchFamily="34" charset="0"/>
                <a:ea typeface="Calibri" panose="020F0502020204030204" pitchFamily="34" charset="0"/>
                <a:cs typeface="Calibri" panose="020F0502020204030204" pitchFamily="34" charset="0"/>
              </a:rPr>
              <a:t>his system is designed as a remedy for the discomfort caused by the baby when it sleeps and cries.</a:t>
            </a:r>
          </a:p>
        </p:txBody>
      </p:sp>
      <p:sp>
        <p:nvSpPr>
          <p:cNvPr id="3" name="Rectangle 2">
            <a:extLst>
              <a:ext uri="{FF2B5EF4-FFF2-40B4-BE49-F238E27FC236}">
                <a16:creationId xmlns:a16="http://schemas.microsoft.com/office/drawing/2014/main" id="{9B34704C-AE7A-C00C-6E50-427D96B2CFE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IT20093150</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a:t>
            </a:r>
            <a:r>
              <a:rPr lang="en-US" dirty="0">
                <a:solidFill>
                  <a:prstClr val="black"/>
                </a:solidFill>
                <a:latin typeface="Calibri" panose="020F0502020204030204" pitchFamily="34" charset="0"/>
                <a:cs typeface="Calibri" panose="020F0502020204030204" pitchFamily="34" charset="0"/>
              </a:rPr>
              <a:t>W. R. Lakshan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381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4B0C-30E9-94C3-4874-B040E400FE66}"/>
              </a:ext>
            </a:extLst>
          </p:cNvPr>
          <p:cNvSpPr>
            <a:spLocks noGrp="1"/>
          </p:cNvSpPr>
          <p:nvPr>
            <p:ph type="title"/>
          </p:nvPr>
        </p:nvSpPr>
        <p:spPr>
          <a:xfrm>
            <a:off x="3200400" y="381001"/>
            <a:ext cx="4267200" cy="792162"/>
          </a:xfrm>
        </p:spPr>
        <p:txBody>
          <a:bodyPr>
            <a:normAutofit fontScale="90000"/>
          </a:bodyPr>
          <a:lstStyle/>
          <a:p>
            <a:pPr algn="ctr"/>
            <a:r>
              <a:rPr lang="en-US" sz="4400" b="1" dirty="0">
                <a:effectLst/>
                <a:latin typeface="Calibri" panose="020F0502020204030204" pitchFamily="34" charset="0"/>
                <a:ea typeface="Calibri" panose="020F0502020204030204" pitchFamily="34" charset="0"/>
                <a:cs typeface="Calibri" panose="020F0502020204030204" pitchFamily="34" charset="0"/>
              </a:rPr>
              <a:t>Objectives</a:t>
            </a:r>
            <a:br>
              <a:rPr lang="en-US" b="1" dirty="0">
                <a:latin typeface="Calibri" panose="020F0502020204030204" pitchFamily="34" charset="0"/>
                <a:cs typeface="Calibri" panose="020F0502020204030204" pitchFamily="34" charset="0"/>
              </a:rPr>
            </a:b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3ECF8DA-C590-AF8D-9E9E-3E75941B7731}"/>
              </a:ext>
            </a:extLst>
          </p:cNvPr>
          <p:cNvSpPr>
            <a:spLocks noGrp="1"/>
          </p:cNvSpPr>
          <p:nvPr>
            <p:ph idx="1"/>
          </p:nvPr>
        </p:nvSpPr>
        <p:spPr>
          <a:xfrm>
            <a:off x="457200" y="1295400"/>
            <a:ext cx="11684000" cy="4953000"/>
          </a:xfrm>
        </p:spPr>
        <p:txBody>
          <a:bodyPr>
            <a:normAutofit/>
          </a:bodyPr>
          <a:lstStyle/>
          <a:p>
            <a:pPr marL="0" indent="0">
              <a:buNone/>
            </a:pPr>
            <a:r>
              <a:rPr lang="en-GB" sz="2400" dirty="0">
                <a:effectLst/>
                <a:latin typeface="Calibri" panose="020F0502020204030204" pitchFamily="34" charset="0"/>
                <a:ea typeface="Calibri" panose="020F0502020204030204" pitchFamily="34" charset="0"/>
                <a:cs typeface="Calibri" panose="020F0502020204030204" pitchFamily="34" charset="0"/>
              </a:rPr>
              <a:t>Specific Objective:</a:t>
            </a:r>
          </a:p>
          <a:p>
            <a:r>
              <a:rPr lang="en-GB" sz="2400" dirty="0">
                <a:latin typeface="Calibri" panose="020F0502020204030204" pitchFamily="34" charset="0"/>
                <a:ea typeface="Calibri" panose="020F0502020204030204" pitchFamily="34" charset="0"/>
                <a:cs typeface="Calibri" panose="020F0502020204030204" pitchFamily="34" charset="0"/>
              </a:rPr>
              <a:t>T</a:t>
            </a:r>
            <a:r>
              <a:rPr lang="en-GB" sz="2400" dirty="0">
                <a:effectLst/>
                <a:latin typeface="Calibri" panose="020F0502020204030204" pitchFamily="34" charset="0"/>
                <a:ea typeface="Calibri" panose="020F0502020204030204" pitchFamily="34" charset="0"/>
                <a:cs typeface="Calibri" panose="020F0502020204030204" pitchFamily="34" charset="0"/>
              </a:rPr>
              <a:t>o provide opportunities for busy parents to look after their children when they are away from home.</a:t>
            </a:r>
          </a:p>
          <a:p>
            <a:r>
              <a:rPr lang="en-GB" sz="2400" dirty="0">
                <a:effectLst/>
                <a:latin typeface="Calibri" panose="020F0502020204030204" pitchFamily="34" charset="0"/>
                <a:ea typeface="Calibri" panose="020F0502020204030204" pitchFamily="34" charset="0"/>
                <a:cs typeface="Calibri" panose="020F0502020204030204" pitchFamily="34" charset="0"/>
              </a:rPr>
              <a:t>To avoid disturbances when the baby sleeps and cries.</a:t>
            </a:r>
          </a:p>
          <a:p>
            <a:pPr marL="0" indent="0">
              <a:buNone/>
            </a:pPr>
            <a:endParaRPr lang="en-GB" sz="240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GB" sz="2400" dirty="0">
                <a:effectLst/>
                <a:latin typeface="Calibri" panose="020F0502020204030204" pitchFamily="34" charset="0"/>
                <a:ea typeface="Calibri" panose="020F0502020204030204" pitchFamily="34" charset="0"/>
                <a:cs typeface="Calibri" panose="020F0502020204030204" pitchFamily="34" charset="0"/>
              </a:rPr>
              <a:t>Sub Objectives:</a:t>
            </a:r>
          </a:p>
          <a:p>
            <a:r>
              <a:rPr lang="en-GB" sz="2400" dirty="0">
                <a:latin typeface="Calibri" panose="020F0502020204030204" pitchFamily="34" charset="0"/>
                <a:ea typeface="Calibri" panose="020F0502020204030204" pitchFamily="34" charset="0"/>
                <a:cs typeface="Calibri" panose="020F0502020204030204" pitchFamily="34" charset="0"/>
              </a:rPr>
              <a:t>To </a:t>
            </a:r>
            <a:r>
              <a:rPr lang="en-GB" sz="2400" dirty="0">
                <a:effectLst/>
                <a:latin typeface="Calibri" panose="020F0502020204030204" pitchFamily="34" charset="0"/>
                <a:ea typeface="Calibri" panose="020F0502020204030204" pitchFamily="34" charset="0"/>
                <a:cs typeface="Calibri" panose="020F0502020204030204" pitchFamily="34" charset="0"/>
              </a:rPr>
              <a:t>give the opportunity to have a free mind for child as well as parents.</a:t>
            </a:r>
          </a:p>
          <a:p>
            <a:pPr marL="0" indent="0">
              <a:buNone/>
            </a:pPr>
            <a:endParaRPr lang="en-US" sz="28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7A3EAF7-9D22-FFEB-9F09-B5D452C423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IT20093150</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a:t>
            </a:r>
            <a:r>
              <a:rPr lang="en-US" dirty="0">
                <a:solidFill>
                  <a:prstClr val="black"/>
                </a:solidFill>
                <a:latin typeface="Calibri" panose="020F0502020204030204" pitchFamily="34" charset="0"/>
                <a:cs typeface="Calibri" panose="020F0502020204030204" pitchFamily="34" charset="0"/>
              </a:rPr>
              <a:t>W. R. Lakshan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128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1000" y="313594"/>
            <a:ext cx="11684000" cy="792162"/>
          </a:xfrm>
        </p:spPr>
        <p:txBody>
          <a:bodyPr>
            <a:normAutofit/>
          </a:bodyPr>
          <a:lstStyle/>
          <a:p>
            <a:pPr algn="ctr"/>
            <a:r>
              <a:rPr lang="en-US" b="1" dirty="0">
                <a:latin typeface="+mj-lt"/>
              </a:rPr>
              <a:t>Methodology</a:t>
            </a:r>
          </a:p>
        </p:txBody>
      </p:sp>
      <p:pic>
        <p:nvPicPr>
          <p:cNvPr id="3" name="Content Placeholder 2">
            <a:extLst>
              <a:ext uri="{FF2B5EF4-FFF2-40B4-BE49-F238E27FC236}">
                <a16:creationId xmlns:a16="http://schemas.microsoft.com/office/drawing/2014/main" id="{56D7AE7D-C6CC-65CD-3CA7-ED84A036E5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81000" y="1015056"/>
            <a:ext cx="7786018" cy="5461944"/>
          </a:xfrm>
        </p:spPr>
      </p:pic>
      <p:sp>
        <p:nvSpPr>
          <p:cNvPr id="7" name="TextBox 6">
            <a:extLst>
              <a:ext uri="{FF2B5EF4-FFF2-40B4-BE49-F238E27FC236}">
                <a16:creationId xmlns:a16="http://schemas.microsoft.com/office/drawing/2014/main" id="{BD17A8F5-05FC-CA6C-832F-A7CFCD956B18}"/>
              </a:ext>
            </a:extLst>
          </p:cNvPr>
          <p:cNvSpPr txBox="1"/>
          <p:nvPr/>
        </p:nvSpPr>
        <p:spPr>
          <a:xfrm>
            <a:off x="8077200" y="2590800"/>
            <a:ext cx="29718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Sensors: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Microphone Sensor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mbria"/>
                <a:ea typeface="+mn-ea"/>
                <a:cs typeface="+mn-cs"/>
              </a:rPr>
              <a:t>Technologies:</a:t>
            </a:r>
            <a:endParaRPr kumimoji="0" lang="en-GB" sz="1800" b="0" i="0" u="none" strike="noStrike" kern="1200" cap="none" spc="0" normalizeH="0" baseline="0" noProof="0" dirty="0">
              <a:ln>
                <a:noFill/>
              </a:ln>
              <a:solidFill>
                <a:prstClr val="black"/>
              </a:solidFill>
              <a:effectLst/>
              <a:uLnTx/>
              <a:uFillTx/>
              <a:latin typeface="Cambri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1800" b="0" i="0" u="none" strike="noStrike" kern="1200" cap="none" spc="0" normalizeH="0" baseline="0" noProof="0" dirty="0">
                <a:ln>
                  <a:noFill/>
                </a:ln>
                <a:solidFill>
                  <a:prstClr val="black"/>
                </a:solidFill>
                <a:effectLst/>
                <a:uLnTx/>
                <a:uFillTx/>
                <a:latin typeface="Cambria"/>
                <a:ea typeface="+mn-ea"/>
                <a:cs typeface="+mn-cs"/>
              </a:rPr>
              <a:t>ML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10A39EF2-1124-02A8-26DB-83B61BF6DB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IT20093150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dirty="0">
                <a:solidFill>
                  <a:prstClr val="black"/>
                </a:solidFill>
                <a:latin typeface="Cambria"/>
              </a:rPr>
              <a:t>W. R. Lakshan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415193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a:xfrm>
            <a:off x="685800" y="1512053"/>
            <a:ext cx="9753600" cy="4812547"/>
          </a:xfrm>
        </p:spPr>
        <p:txBody>
          <a:bodyPr>
            <a:normAutofit fontScale="40000" lnSpcReduction="20000"/>
          </a:bodyPr>
          <a:lstStyle/>
          <a:p>
            <a:pPr algn="l"/>
            <a:r>
              <a:rPr lang="en-US" sz="7400" dirty="0">
                <a:solidFill>
                  <a:schemeClr val="tx1"/>
                </a:solidFill>
                <a:latin typeface="Calibri" panose="020F0502020204030204" pitchFamily="34" charset="0"/>
                <a:cs typeface="Calibri" panose="020F0502020204030204" pitchFamily="34" charset="0"/>
              </a:rPr>
              <a:t>Research Problem:</a:t>
            </a:r>
          </a:p>
          <a:p>
            <a:pPr algn="l"/>
            <a:endParaRPr lang="en-US" sz="4500" dirty="0">
              <a:solidFill>
                <a:schemeClr val="tx1"/>
              </a:solidFill>
              <a:latin typeface="Calibri" panose="020F0502020204030204" pitchFamily="34" charset="0"/>
              <a:cs typeface="Calibri" panose="020F0502020204030204" pitchFamily="34" charset="0"/>
            </a:endParaRPr>
          </a:p>
          <a:p>
            <a:pPr marL="685800" indent="-685800" algn="l">
              <a:buFont typeface="Wingdings" panose="05000000000000000000" pitchFamily="2" charset="2"/>
              <a:buChar char="q"/>
            </a:pPr>
            <a:r>
              <a:rPr lang="en-GB" sz="5000" b="1" dirty="0">
                <a:solidFill>
                  <a:schemeClr val="tx1"/>
                </a:solidFill>
                <a:latin typeface="Calibri" panose="020F0502020204030204" pitchFamily="34" charset="0"/>
                <a:cs typeface="Calibri" panose="020F0502020204030204" pitchFamily="34" charset="0"/>
              </a:rPr>
              <a:t>Lack of sufficient supervision: </a:t>
            </a:r>
            <a:r>
              <a:rPr lang="en-GB" sz="5000" dirty="0">
                <a:solidFill>
                  <a:schemeClr val="tx1"/>
                </a:solidFill>
                <a:latin typeface="Calibri" panose="020F0502020204030204" pitchFamily="34" charset="0"/>
                <a:cs typeface="Calibri" panose="020F0502020204030204" pitchFamily="34" charset="0"/>
              </a:rPr>
              <a:t>Parents and caregivers may struggle to provide constant supervision for their toddlers.</a:t>
            </a:r>
          </a:p>
          <a:p>
            <a:pPr marL="685800" indent="-685800" algn="l">
              <a:buFont typeface="Wingdings" panose="05000000000000000000" pitchFamily="2" charset="2"/>
              <a:buChar char="q"/>
            </a:pPr>
            <a:endParaRPr lang="en-GB" sz="5000" dirty="0">
              <a:solidFill>
                <a:schemeClr val="tx1"/>
              </a:solidFill>
              <a:latin typeface="Calibri" panose="020F0502020204030204" pitchFamily="34" charset="0"/>
              <a:cs typeface="Calibri" panose="020F0502020204030204" pitchFamily="34" charset="0"/>
            </a:endParaRPr>
          </a:p>
          <a:p>
            <a:pPr marL="685800" indent="-685800" algn="l">
              <a:buFont typeface="Wingdings" panose="05000000000000000000" pitchFamily="2" charset="2"/>
              <a:buChar char="q"/>
            </a:pPr>
            <a:r>
              <a:rPr lang="en-GB" sz="5000" b="1" dirty="0">
                <a:solidFill>
                  <a:schemeClr val="tx1"/>
                </a:solidFill>
                <a:latin typeface="Calibri" panose="020F0502020204030204" pitchFamily="34" charset="0"/>
                <a:cs typeface="Calibri" panose="020F0502020204030204" pitchFamily="34" charset="0"/>
              </a:rPr>
              <a:t>Safety:</a:t>
            </a:r>
            <a:r>
              <a:rPr lang="en-GB" sz="5000" dirty="0">
                <a:solidFill>
                  <a:schemeClr val="tx1"/>
                </a:solidFill>
                <a:latin typeface="Calibri" panose="020F0502020204030204" pitchFamily="34" charset="0"/>
                <a:cs typeface="Calibri" panose="020F0502020204030204" pitchFamily="34" charset="0"/>
              </a:rPr>
              <a:t> Toddlers may be prone to accidents and injuries, particularly  when left unsupervised.</a:t>
            </a:r>
          </a:p>
          <a:p>
            <a:pPr marL="685800" indent="-685800" algn="l">
              <a:buFont typeface="Wingdings" panose="05000000000000000000" pitchFamily="2" charset="2"/>
              <a:buChar char="q"/>
            </a:pPr>
            <a:endParaRPr lang="en-GB" sz="5000" dirty="0">
              <a:solidFill>
                <a:schemeClr val="tx1"/>
              </a:solidFill>
              <a:latin typeface="Calibri" panose="020F0502020204030204" pitchFamily="34" charset="0"/>
              <a:cs typeface="Calibri" panose="020F0502020204030204" pitchFamily="34" charset="0"/>
            </a:endParaRPr>
          </a:p>
          <a:p>
            <a:pPr marL="685800" indent="-685800" algn="l">
              <a:buFont typeface="Wingdings" panose="05000000000000000000" pitchFamily="2" charset="2"/>
              <a:buChar char="q"/>
            </a:pPr>
            <a:r>
              <a:rPr lang="en-GB" sz="5000" b="1" dirty="0">
                <a:solidFill>
                  <a:schemeClr val="tx1"/>
                </a:solidFill>
                <a:latin typeface="Calibri" panose="020F0502020204030204" pitchFamily="34" charset="0"/>
                <a:cs typeface="Calibri" panose="020F0502020204030204" pitchFamily="34" charset="0"/>
              </a:rPr>
              <a:t>Limitation for Communication: </a:t>
            </a:r>
            <a:r>
              <a:rPr lang="en-GB" sz="5000" dirty="0">
                <a:solidFill>
                  <a:schemeClr val="tx1"/>
                </a:solidFill>
                <a:latin typeface="Calibri" panose="020F0502020204030204" pitchFamily="34" charset="0"/>
                <a:cs typeface="Calibri" panose="020F0502020204030204" pitchFamily="34" charset="0"/>
              </a:rPr>
              <a:t>Parents are unable to interact with their babies directly when they are away.</a:t>
            </a:r>
          </a:p>
          <a:p>
            <a:pPr marL="685800" indent="-685800" algn="l">
              <a:buFont typeface="Wingdings" panose="05000000000000000000" pitchFamily="2" charset="2"/>
              <a:buChar char="q"/>
            </a:pPr>
            <a:endParaRPr lang="en-GB" sz="5000" dirty="0">
              <a:solidFill>
                <a:schemeClr val="tx1"/>
              </a:solidFill>
              <a:latin typeface="Calibri" panose="020F0502020204030204" pitchFamily="34" charset="0"/>
              <a:cs typeface="Calibri" panose="020F0502020204030204" pitchFamily="34" charset="0"/>
            </a:endParaRPr>
          </a:p>
          <a:p>
            <a:pPr marL="685800" indent="-685800" algn="l">
              <a:buFont typeface="Wingdings" panose="05000000000000000000" pitchFamily="2" charset="2"/>
              <a:buChar char="q"/>
            </a:pPr>
            <a:r>
              <a:rPr lang="en-GB" sz="5000" b="1" dirty="0">
                <a:solidFill>
                  <a:schemeClr val="tx1"/>
                </a:solidFill>
                <a:latin typeface="Calibri" panose="020F0502020204030204" pitchFamily="34" charset="0"/>
                <a:cs typeface="Calibri" panose="020F0502020204030204" pitchFamily="34" charset="0"/>
              </a:rPr>
              <a:t>Lack of flexibility to monitor while following toddler: </a:t>
            </a:r>
            <a:r>
              <a:rPr lang="en-GB" sz="5000" dirty="0">
                <a:solidFill>
                  <a:schemeClr val="tx1"/>
                </a:solidFill>
                <a:latin typeface="Calibri" panose="020F0502020204030204" pitchFamily="34" charset="0"/>
                <a:cs typeface="Calibri" panose="020F0502020204030204" pitchFamily="34" charset="0"/>
              </a:rPr>
              <a:t>There is no an efficient way to monitor the toddler while he is moving around.</a:t>
            </a:r>
          </a:p>
          <a:p>
            <a:pPr algn="l"/>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GB" sz="2800" dirty="0">
              <a:solidFill>
                <a:schemeClr val="tx1"/>
              </a:solidFill>
              <a:latin typeface="Calibri" panose="020F0502020204030204" pitchFamily="34" charset="0"/>
              <a:cs typeface="Calibri" panose="020F0502020204030204" pitchFamily="34" charset="0"/>
            </a:endParaRPr>
          </a:p>
          <a:p>
            <a:pPr algn="l"/>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GB" sz="2800" dirty="0">
              <a:solidFill>
                <a:schemeClr val="tx1"/>
              </a:solidFill>
              <a:latin typeface="Calibri" panose="020F0502020204030204" pitchFamily="34" charset="0"/>
              <a:cs typeface="Calibri" panose="020F0502020204030204" pitchFamily="34" charset="0"/>
            </a:endParaRPr>
          </a:p>
          <a:p>
            <a:pPr marL="457200" indent="-457200" algn="l">
              <a:buFont typeface="Arial" panose="020B0604020202020204" pitchFamily="34" charset="0"/>
              <a:buChar char="•"/>
            </a:pPr>
            <a:endParaRPr lang="en-US" sz="2800" dirty="0">
              <a:solidFill>
                <a:schemeClr val="tx1"/>
              </a:solidFill>
              <a:latin typeface="Calibri" panose="020F0502020204030204" pitchFamily="34" charset="0"/>
              <a:cs typeface="Calibri" panose="020F0502020204030204" pitchFamily="34" charset="0"/>
            </a:endParaRPr>
          </a:p>
          <a:p>
            <a:pPr algn="l"/>
            <a:endParaRPr lang="en-US" sz="2800" dirty="0">
              <a:solidFill>
                <a:schemeClr val="tx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488DA37E-96B8-1CF3-87F5-F4838E8807E3}"/>
              </a:ext>
            </a:extLst>
          </p:cNvPr>
          <p:cNvSpPr txBox="1">
            <a:spLocks/>
          </p:cNvSpPr>
          <p:nvPr/>
        </p:nvSpPr>
        <p:spPr>
          <a:xfrm>
            <a:off x="2720350" y="533400"/>
            <a:ext cx="5966450" cy="978653"/>
          </a:xfrm>
          <a:prstGeom prst="rect">
            <a:avLst/>
          </a:prstGeom>
        </p:spPr>
        <p:txBody>
          <a:bodyPr vert="horz" lIns="91440" tIns="45720" rIns="91440" bIns="45720" rtlCol="0" anchor="ctr">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b="1" dirty="0">
                <a:latin typeface="Calibri" panose="020F0502020204030204" pitchFamily="34" charset="0"/>
                <a:cs typeface="Calibri" panose="020F0502020204030204" pitchFamily="34" charset="0"/>
              </a:rPr>
              <a:t>Overall Project Description</a:t>
            </a:r>
            <a:br>
              <a:rPr lang="en-US" sz="4000" b="1" dirty="0">
                <a:latin typeface="Calibri" panose="020F0502020204030204" pitchFamily="34" charset="0"/>
                <a:cs typeface="Calibri" panose="020F0502020204030204" pitchFamily="34" charset="0"/>
              </a:rPr>
            </a:br>
            <a:endParaRPr lang="en-US"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0160"/>
            <a:ext cx="11684000" cy="792162"/>
          </a:xfrm>
        </p:spPr>
        <p:txBody>
          <a:bodyPr>
            <a:normAutofit/>
          </a:bodyPr>
          <a:lstStyle/>
          <a:p>
            <a:pPr algn="ctr"/>
            <a:r>
              <a:rPr lang="en-US" sz="3600" b="1" dirty="0">
                <a:latin typeface="Calibri" panose="020F0502020204030204" pitchFamily="34" charset="0"/>
                <a:cs typeface="Calibri" panose="020F0502020204030204" pitchFamily="34" charset="0"/>
              </a:rPr>
              <a:t>Completion of the project</a:t>
            </a:r>
          </a:p>
        </p:txBody>
      </p:sp>
      <p:graphicFrame>
        <p:nvGraphicFramePr>
          <p:cNvPr id="8" name="Content Placeholder 7">
            <a:extLst>
              <a:ext uri="{FF2B5EF4-FFF2-40B4-BE49-F238E27FC236}">
                <a16:creationId xmlns:a16="http://schemas.microsoft.com/office/drawing/2014/main" id="{DF647646-A5E2-3761-A108-0BB7BB5344C5}"/>
              </a:ext>
            </a:extLst>
          </p:cNvPr>
          <p:cNvGraphicFramePr>
            <a:graphicFrameLocks noGrp="1"/>
          </p:cNvGraphicFramePr>
          <p:nvPr>
            <p:ph idx="1"/>
            <p:extLst>
              <p:ext uri="{D42A27DB-BD31-4B8C-83A1-F6EECF244321}">
                <p14:modId xmlns:p14="http://schemas.microsoft.com/office/powerpoint/2010/main" val="4057517893"/>
              </p:ext>
            </p:extLst>
          </p:nvPr>
        </p:nvGraphicFramePr>
        <p:xfrm>
          <a:off x="3013434" y="802323"/>
          <a:ext cx="6892565" cy="5690551"/>
        </p:xfrm>
        <a:graphic>
          <a:graphicData uri="http://schemas.openxmlformats.org/drawingml/2006/table">
            <a:tbl>
              <a:tblPr firstRow="1" firstCol="1" bandRow="1"/>
              <a:tblGrid>
                <a:gridCol w="1561174">
                  <a:extLst>
                    <a:ext uri="{9D8B030D-6E8A-4147-A177-3AD203B41FA5}">
                      <a16:colId xmlns:a16="http://schemas.microsoft.com/office/drawing/2014/main" val="1505707373"/>
                    </a:ext>
                  </a:extLst>
                </a:gridCol>
                <a:gridCol w="463784">
                  <a:extLst>
                    <a:ext uri="{9D8B030D-6E8A-4147-A177-3AD203B41FA5}">
                      <a16:colId xmlns:a16="http://schemas.microsoft.com/office/drawing/2014/main" val="201907728"/>
                    </a:ext>
                  </a:extLst>
                </a:gridCol>
                <a:gridCol w="115945">
                  <a:extLst>
                    <a:ext uri="{9D8B030D-6E8A-4147-A177-3AD203B41FA5}">
                      <a16:colId xmlns:a16="http://schemas.microsoft.com/office/drawing/2014/main" val="2882713143"/>
                    </a:ext>
                  </a:extLst>
                </a:gridCol>
                <a:gridCol w="508023">
                  <a:extLst>
                    <a:ext uri="{9D8B030D-6E8A-4147-A177-3AD203B41FA5}">
                      <a16:colId xmlns:a16="http://schemas.microsoft.com/office/drawing/2014/main" val="3872348980"/>
                    </a:ext>
                  </a:extLst>
                </a:gridCol>
                <a:gridCol w="565105">
                  <a:extLst>
                    <a:ext uri="{9D8B030D-6E8A-4147-A177-3AD203B41FA5}">
                      <a16:colId xmlns:a16="http://schemas.microsoft.com/office/drawing/2014/main" val="927352140"/>
                    </a:ext>
                  </a:extLst>
                </a:gridCol>
                <a:gridCol w="512305">
                  <a:extLst>
                    <a:ext uri="{9D8B030D-6E8A-4147-A177-3AD203B41FA5}">
                      <a16:colId xmlns:a16="http://schemas.microsoft.com/office/drawing/2014/main" val="306257648"/>
                    </a:ext>
                  </a:extLst>
                </a:gridCol>
                <a:gridCol w="510877">
                  <a:extLst>
                    <a:ext uri="{9D8B030D-6E8A-4147-A177-3AD203B41FA5}">
                      <a16:colId xmlns:a16="http://schemas.microsoft.com/office/drawing/2014/main" val="4175928289"/>
                    </a:ext>
                  </a:extLst>
                </a:gridCol>
                <a:gridCol w="115945">
                  <a:extLst>
                    <a:ext uri="{9D8B030D-6E8A-4147-A177-3AD203B41FA5}">
                      <a16:colId xmlns:a16="http://schemas.microsoft.com/office/drawing/2014/main" val="2792242758"/>
                    </a:ext>
                  </a:extLst>
                </a:gridCol>
                <a:gridCol w="504457">
                  <a:extLst>
                    <a:ext uri="{9D8B030D-6E8A-4147-A177-3AD203B41FA5}">
                      <a16:colId xmlns:a16="http://schemas.microsoft.com/office/drawing/2014/main" val="3452031555"/>
                    </a:ext>
                  </a:extLst>
                </a:gridCol>
                <a:gridCol w="508737">
                  <a:extLst>
                    <a:ext uri="{9D8B030D-6E8A-4147-A177-3AD203B41FA5}">
                      <a16:colId xmlns:a16="http://schemas.microsoft.com/office/drawing/2014/main" val="1291239652"/>
                    </a:ext>
                  </a:extLst>
                </a:gridCol>
                <a:gridCol w="510165">
                  <a:extLst>
                    <a:ext uri="{9D8B030D-6E8A-4147-A177-3AD203B41FA5}">
                      <a16:colId xmlns:a16="http://schemas.microsoft.com/office/drawing/2014/main" val="3335019373"/>
                    </a:ext>
                  </a:extLst>
                </a:gridCol>
                <a:gridCol w="530857">
                  <a:extLst>
                    <a:ext uri="{9D8B030D-6E8A-4147-A177-3AD203B41FA5}">
                      <a16:colId xmlns:a16="http://schemas.microsoft.com/office/drawing/2014/main" val="1354169544"/>
                    </a:ext>
                  </a:extLst>
                </a:gridCol>
                <a:gridCol w="485191">
                  <a:extLst>
                    <a:ext uri="{9D8B030D-6E8A-4147-A177-3AD203B41FA5}">
                      <a16:colId xmlns:a16="http://schemas.microsoft.com/office/drawing/2014/main" val="3955614632"/>
                    </a:ext>
                  </a:extLst>
                </a:gridCol>
              </a:tblGrid>
              <a:tr h="684148">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Study and identify the problems regarding the topic.</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1970231"/>
                  </a:ext>
                </a:extLst>
              </a:tr>
              <a:tr h="685242">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Planning how to provide solution for proposed problem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066579"/>
                  </a:ext>
                </a:extLst>
              </a:tr>
              <a:tr h="685790">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Design the system diagram and proposal document</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809492"/>
                  </a:ext>
                </a:extLst>
              </a:tr>
              <a:tr h="684148">
                <a:tc>
                  <a:txBody>
                    <a:bodyPr/>
                    <a:lstStyle/>
                    <a:p>
                      <a:pPr marL="0" marR="0" algn="just">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Implementing input sensor and output speaker to play lullabies.</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140103"/>
                  </a:ext>
                </a:extLst>
              </a:tr>
              <a:tr h="618744">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Implementing the microphone sensors to generate the voice call.</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604888"/>
                  </a:ext>
                </a:extLst>
              </a:tr>
              <a:tr h="481995">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Implementing API to communicate with the parents.</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923703"/>
                  </a:ext>
                </a:extLst>
              </a:tr>
              <a:tr h="684148">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Implement the coding part and design the GUI interface</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542840"/>
                  </a:ext>
                </a:extLst>
              </a:tr>
              <a:tr h="685790">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Testing the system</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2106795"/>
                  </a:ext>
                </a:extLst>
              </a:tr>
              <a:tr h="232063">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Present the system</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53493" marR="28996" marT="6499"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7000"/>
                        </a:lnSpc>
                        <a:spcBef>
                          <a:spcPts val="0"/>
                        </a:spcBef>
                        <a:spcAft>
                          <a:spcPts val="800"/>
                        </a:spcAft>
                      </a:pPr>
                      <a:r>
                        <a:rPr lang="en-US" sz="9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just">
                        <a:lnSpc>
                          <a:spcPct val="107000"/>
                        </a:lnSpc>
                        <a:spcBef>
                          <a:spcPts val="0"/>
                        </a:spcBef>
                        <a:spcAft>
                          <a:spcPts val="800"/>
                        </a:spcAft>
                      </a:pPr>
                      <a:r>
                        <a:rPr lang="en-US" sz="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493" marR="28996" marT="6499"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871675942"/>
                  </a:ext>
                </a:extLst>
              </a:tr>
              <a:tr h="248483">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Month</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March</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April</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May</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June</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July</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Aug</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Sep</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Oct</a:t>
                      </a:r>
                    </a:p>
                  </a:txBody>
                  <a:tcPr marL="53493" marR="28996" marT="64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7542642"/>
                  </a:ext>
                </a:extLst>
              </a:tr>
            </a:tbl>
          </a:graphicData>
        </a:graphic>
      </p:graphicFrame>
      <p:sp>
        <p:nvSpPr>
          <p:cNvPr id="4" name="Rectangle 3">
            <a:extLst>
              <a:ext uri="{FF2B5EF4-FFF2-40B4-BE49-F238E27FC236}">
                <a16:creationId xmlns:a16="http://schemas.microsoft.com/office/drawing/2014/main" id="{74275133-6A71-D2A0-BC94-E980A636AB1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IT20093150</a:t>
            </a:r>
            <a:r>
              <a:rPr kumimoji="0" lang="en-US" sz="1800" b="0" i="0" u="none" strike="noStrike" kern="1200" cap="none" spc="0" normalizeH="0" baseline="0" noProof="0" dirty="0">
                <a:ln>
                  <a:noFill/>
                </a:ln>
                <a:solidFill>
                  <a:prstClr val="black"/>
                </a:solidFill>
                <a:effectLst/>
                <a:uLnTx/>
                <a:uFillTx/>
                <a:latin typeface="Cambria"/>
                <a:ea typeface="+mn-ea"/>
                <a:cs typeface="+mn-cs"/>
              </a:rPr>
              <a:t>   | </a:t>
            </a:r>
            <a:r>
              <a:rPr lang="en-US" dirty="0">
                <a:solidFill>
                  <a:prstClr val="black"/>
                </a:solidFill>
                <a:latin typeface="Cambria"/>
              </a:rPr>
              <a:t>W. R. Lakshan </a:t>
            </a:r>
            <a:r>
              <a:rPr kumimoji="0" lang="en-US" sz="1800" b="0" i="0" u="none" strike="noStrike" kern="1200" cap="none" spc="0" normalizeH="0" baseline="0" noProof="0" dirty="0">
                <a:ln>
                  <a:noFill/>
                </a:ln>
                <a:solidFill>
                  <a:prstClr val="black"/>
                </a:solidFill>
                <a:effectLst/>
                <a:uLnTx/>
                <a:uFillTx/>
                <a:latin typeface="Cambria"/>
                <a:ea typeface="+mn-ea"/>
                <a:cs typeface="+mn-cs"/>
              </a:rPr>
              <a:t>| </a:t>
            </a:r>
            <a:r>
              <a:rPr lang="en-US" dirty="0">
                <a:solidFill>
                  <a:schemeClr val="tx1"/>
                </a:solidFill>
              </a:rPr>
              <a:t>TMP-23-326</a:t>
            </a:r>
            <a:endParaRPr kumimoji="0" lang="en-US" sz="1800" b="0" i="0" u="none" strike="noStrike" kern="1200" cap="none" spc="0" normalizeH="0" baseline="0" noProof="0" dirty="0">
              <a:ln>
                <a:noFill/>
              </a:ln>
              <a:solidFill>
                <a:prstClr val="black"/>
              </a:solidFill>
              <a:effectLst/>
              <a:uLnTx/>
              <a:uFillTx/>
              <a:latin typeface="Cambria"/>
              <a:ea typeface="+mn-ea"/>
              <a:cs typeface="+mn-cs"/>
            </a:endParaRPr>
          </a:p>
        </p:txBody>
      </p:sp>
    </p:spTree>
    <p:extLst>
      <p:ext uri="{BB962C8B-B14F-4D97-AF65-F5344CB8AC3E}">
        <p14:creationId xmlns:p14="http://schemas.microsoft.com/office/powerpoint/2010/main" val="2522452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68F7-728A-AB26-8289-2FE124E7E396}"/>
              </a:ext>
            </a:extLst>
          </p:cNvPr>
          <p:cNvSpPr>
            <a:spLocks noGrp="1"/>
          </p:cNvSpPr>
          <p:nvPr>
            <p:ph type="title"/>
          </p:nvPr>
        </p:nvSpPr>
        <p:spPr/>
        <p:txBody>
          <a:bodyPr/>
          <a:lstStyle/>
          <a:p>
            <a:r>
              <a:rPr lang="en-US" dirty="0"/>
              <a:t>Budget Allocation</a:t>
            </a:r>
          </a:p>
        </p:txBody>
      </p:sp>
      <p:graphicFrame>
        <p:nvGraphicFramePr>
          <p:cNvPr id="7" name="Table 7">
            <a:extLst>
              <a:ext uri="{FF2B5EF4-FFF2-40B4-BE49-F238E27FC236}">
                <a16:creationId xmlns:a16="http://schemas.microsoft.com/office/drawing/2014/main" id="{3728D5E0-FE35-DCC3-AC1C-E1C7E1992B00}"/>
              </a:ext>
            </a:extLst>
          </p:cNvPr>
          <p:cNvGraphicFramePr>
            <a:graphicFrameLocks noGrp="1"/>
          </p:cNvGraphicFramePr>
          <p:nvPr>
            <p:ph idx="1"/>
            <p:extLst>
              <p:ext uri="{D42A27DB-BD31-4B8C-83A1-F6EECF244321}">
                <p14:modId xmlns:p14="http://schemas.microsoft.com/office/powerpoint/2010/main" val="3973500181"/>
              </p:ext>
            </p:extLst>
          </p:nvPr>
        </p:nvGraphicFramePr>
        <p:xfrm>
          <a:off x="677334" y="1930400"/>
          <a:ext cx="8596312" cy="29667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3804442119"/>
                    </a:ext>
                  </a:extLst>
                </a:gridCol>
                <a:gridCol w="4298156">
                  <a:extLst>
                    <a:ext uri="{9D8B030D-6E8A-4147-A177-3AD203B41FA5}">
                      <a16:colId xmlns:a16="http://schemas.microsoft.com/office/drawing/2014/main" val="1593438013"/>
                    </a:ext>
                  </a:extLst>
                </a:gridCol>
              </a:tblGrid>
              <a:tr h="370840">
                <a:tc>
                  <a:txBody>
                    <a:bodyPr/>
                    <a:lstStyle/>
                    <a:p>
                      <a:r>
                        <a:rPr lang="en-US" dirty="0"/>
                        <a:t>Item</a:t>
                      </a:r>
                    </a:p>
                  </a:txBody>
                  <a:tcPr/>
                </a:tc>
                <a:tc>
                  <a:txBody>
                    <a:bodyPr/>
                    <a:lstStyle/>
                    <a:p>
                      <a:r>
                        <a:rPr lang="en-US" dirty="0"/>
                        <a:t>Price (Rs.)</a:t>
                      </a:r>
                    </a:p>
                  </a:txBody>
                  <a:tcPr/>
                </a:tc>
                <a:extLst>
                  <a:ext uri="{0D108BD9-81ED-4DB2-BD59-A6C34878D82A}">
                    <a16:rowId xmlns:a16="http://schemas.microsoft.com/office/drawing/2014/main" val="2248461289"/>
                  </a:ext>
                </a:extLst>
              </a:tr>
              <a:tr h="370840">
                <a:tc>
                  <a:txBody>
                    <a:bodyPr/>
                    <a:lstStyle/>
                    <a:p>
                      <a:r>
                        <a:rPr lang="en-US" dirty="0"/>
                        <a:t>Raspberry Pi 4</a:t>
                      </a:r>
                    </a:p>
                  </a:txBody>
                  <a:tcPr/>
                </a:tc>
                <a:tc>
                  <a:txBody>
                    <a:bodyPr/>
                    <a:lstStyle/>
                    <a:p>
                      <a:r>
                        <a:rPr lang="en-US" dirty="0"/>
                        <a:t>35,000</a:t>
                      </a:r>
                    </a:p>
                  </a:txBody>
                  <a:tcPr/>
                </a:tc>
                <a:extLst>
                  <a:ext uri="{0D108BD9-81ED-4DB2-BD59-A6C34878D82A}">
                    <a16:rowId xmlns:a16="http://schemas.microsoft.com/office/drawing/2014/main" val="3357095334"/>
                  </a:ext>
                </a:extLst>
              </a:tr>
              <a:tr h="370840">
                <a:tc>
                  <a:txBody>
                    <a:bodyPr/>
                    <a:lstStyle/>
                    <a:p>
                      <a:r>
                        <a:rPr lang="en-US" dirty="0"/>
                        <a:t>Camera</a:t>
                      </a:r>
                    </a:p>
                  </a:txBody>
                  <a:tcPr/>
                </a:tc>
                <a:tc>
                  <a:txBody>
                    <a:bodyPr/>
                    <a:lstStyle/>
                    <a:p>
                      <a:r>
                        <a:rPr lang="en-US" dirty="0"/>
                        <a:t>12,000</a:t>
                      </a:r>
                    </a:p>
                  </a:txBody>
                  <a:tcPr/>
                </a:tc>
                <a:extLst>
                  <a:ext uri="{0D108BD9-81ED-4DB2-BD59-A6C34878D82A}">
                    <a16:rowId xmlns:a16="http://schemas.microsoft.com/office/drawing/2014/main" val="405844811"/>
                  </a:ext>
                </a:extLst>
              </a:tr>
              <a:tr h="370840">
                <a:tc>
                  <a:txBody>
                    <a:bodyPr/>
                    <a:lstStyle/>
                    <a:p>
                      <a:r>
                        <a:rPr lang="en-US" dirty="0"/>
                        <a:t>Microphone</a:t>
                      </a:r>
                    </a:p>
                  </a:txBody>
                  <a:tcPr/>
                </a:tc>
                <a:tc>
                  <a:txBody>
                    <a:bodyPr/>
                    <a:lstStyle/>
                    <a:p>
                      <a:r>
                        <a:rPr lang="en-US" dirty="0"/>
                        <a:t>8000</a:t>
                      </a:r>
                    </a:p>
                  </a:txBody>
                  <a:tcPr/>
                </a:tc>
                <a:extLst>
                  <a:ext uri="{0D108BD9-81ED-4DB2-BD59-A6C34878D82A}">
                    <a16:rowId xmlns:a16="http://schemas.microsoft.com/office/drawing/2014/main" val="1897681193"/>
                  </a:ext>
                </a:extLst>
              </a:tr>
              <a:tr h="370840">
                <a:tc>
                  <a:txBody>
                    <a:bodyPr/>
                    <a:lstStyle/>
                    <a:p>
                      <a:r>
                        <a:rPr lang="en-US" dirty="0"/>
                        <a:t>High frequency Speaker</a:t>
                      </a:r>
                    </a:p>
                  </a:txBody>
                  <a:tcPr/>
                </a:tc>
                <a:tc>
                  <a:txBody>
                    <a:bodyPr/>
                    <a:lstStyle/>
                    <a:p>
                      <a:r>
                        <a:rPr lang="en-US" dirty="0"/>
                        <a:t>10,000</a:t>
                      </a:r>
                    </a:p>
                  </a:txBody>
                  <a:tcPr/>
                </a:tc>
                <a:extLst>
                  <a:ext uri="{0D108BD9-81ED-4DB2-BD59-A6C34878D82A}">
                    <a16:rowId xmlns:a16="http://schemas.microsoft.com/office/drawing/2014/main" val="941469273"/>
                  </a:ext>
                </a:extLst>
              </a:tr>
              <a:tr h="370840">
                <a:tc>
                  <a:txBody>
                    <a:bodyPr/>
                    <a:lstStyle/>
                    <a:p>
                      <a:r>
                        <a:rPr lang="en-US" dirty="0"/>
                        <a:t>IR Sensors</a:t>
                      </a:r>
                    </a:p>
                  </a:txBody>
                  <a:tcPr/>
                </a:tc>
                <a:tc>
                  <a:txBody>
                    <a:bodyPr/>
                    <a:lstStyle/>
                    <a:p>
                      <a:r>
                        <a:rPr lang="en-US" dirty="0"/>
                        <a:t>1000</a:t>
                      </a:r>
                    </a:p>
                  </a:txBody>
                  <a:tcPr/>
                </a:tc>
                <a:extLst>
                  <a:ext uri="{0D108BD9-81ED-4DB2-BD59-A6C34878D82A}">
                    <a16:rowId xmlns:a16="http://schemas.microsoft.com/office/drawing/2014/main" val="831402766"/>
                  </a:ext>
                </a:extLst>
              </a:tr>
              <a:tr h="370840">
                <a:tc>
                  <a:txBody>
                    <a:bodyPr/>
                    <a:lstStyle/>
                    <a:p>
                      <a:r>
                        <a:rPr lang="en-US" dirty="0"/>
                        <a:t>Gyroscope Sensor</a:t>
                      </a:r>
                    </a:p>
                  </a:txBody>
                  <a:tcPr/>
                </a:tc>
                <a:tc>
                  <a:txBody>
                    <a:bodyPr/>
                    <a:lstStyle/>
                    <a:p>
                      <a:r>
                        <a:rPr lang="en-US" dirty="0"/>
                        <a:t>500</a:t>
                      </a:r>
                    </a:p>
                  </a:txBody>
                  <a:tcPr/>
                </a:tc>
                <a:extLst>
                  <a:ext uri="{0D108BD9-81ED-4DB2-BD59-A6C34878D82A}">
                    <a16:rowId xmlns:a16="http://schemas.microsoft.com/office/drawing/2014/main" val="2449738333"/>
                  </a:ext>
                </a:extLst>
              </a:tr>
              <a:tr h="370840">
                <a:tc>
                  <a:txBody>
                    <a:bodyPr/>
                    <a:lstStyle/>
                    <a:p>
                      <a:r>
                        <a:rPr lang="en-US" dirty="0"/>
                        <a:t>GSM module</a:t>
                      </a:r>
                    </a:p>
                  </a:txBody>
                  <a:tcPr/>
                </a:tc>
                <a:tc>
                  <a:txBody>
                    <a:bodyPr/>
                    <a:lstStyle/>
                    <a:p>
                      <a:r>
                        <a:rPr lang="en-US" dirty="0"/>
                        <a:t>500</a:t>
                      </a:r>
                    </a:p>
                  </a:txBody>
                  <a:tcPr/>
                </a:tc>
                <a:extLst>
                  <a:ext uri="{0D108BD9-81ED-4DB2-BD59-A6C34878D82A}">
                    <a16:rowId xmlns:a16="http://schemas.microsoft.com/office/drawing/2014/main" val="3922542361"/>
                  </a:ext>
                </a:extLst>
              </a:tr>
            </a:tbl>
          </a:graphicData>
        </a:graphic>
      </p:graphicFrame>
      <p:sp>
        <p:nvSpPr>
          <p:cNvPr id="5" name="Slide Number Placeholder 4">
            <a:extLst>
              <a:ext uri="{FF2B5EF4-FFF2-40B4-BE49-F238E27FC236}">
                <a16:creationId xmlns:a16="http://schemas.microsoft.com/office/drawing/2014/main" id="{01958ED5-9977-1723-3FAF-F62E79FA8DD6}"/>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22585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304800"/>
            <a:ext cx="10363200" cy="1362075"/>
          </a:xfrm>
        </p:spPr>
        <p:txBody>
          <a:bodyPr/>
          <a:lstStyle/>
          <a:p>
            <a:pPr algn="ctr"/>
            <a:r>
              <a:rPr lang="en-US" b="1" dirty="0">
                <a:latin typeface="Calibri" panose="020F0502020204030204" pitchFamily="34" charset="0"/>
                <a:cs typeface="Calibri" panose="020F0502020204030204" pitchFamily="34" charset="0"/>
              </a:rPr>
              <a:t>References</a:t>
            </a:r>
          </a:p>
        </p:txBody>
      </p:sp>
      <p:sp>
        <p:nvSpPr>
          <p:cNvPr id="8" name="Rectangle 3">
            <a:extLst>
              <a:ext uri="{FF2B5EF4-FFF2-40B4-BE49-F238E27FC236}">
                <a16:creationId xmlns:a16="http://schemas.microsoft.com/office/drawing/2014/main" id="{FD545E3E-FDC2-26D6-3C48-8BEF3AC5830A}"/>
              </a:ext>
            </a:extLst>
          </p:cNvPr>
          <p:cNvSpPr>
            <a:spLocks noChangeArrowheads="1"/>
          </p:cNvSpPr>
          <p:nvPr/>
        </p:nvSpPr>
        <p:spPr bwMode="auto">
          <a:xfrm>
            <a:off x="457200" y="1413303"/>
            <a:ext cx="891540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22222"/>
                </a:solidFill>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1]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Waheb</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 Jabbar,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Saidatul</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N. I. S. Hamid, Akram A. </a:t>
            </a:r>
            <a:r>
              <a:rPr kumimoji="0" lang="en-US" altLang="en-US" sz="18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Almohammedi</a:t>
            </a: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Internet of Things-Based Baby Monitoring System for Smart Cradle," July 2019. 	[Online]. Available:</a:t>
            </a:r>
            <a:b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rgbClr val="1155CC"/>
                </a:solidFill>
                <a:effectLst/>
                <a:latin typeface="Times New Roman" panose="02020603050405020304" pitchFamily="18" charset="0"/>
                <a:cs typeface="Times New Roman" panose="02020603050405020304" pitchFamily="18" charset="0"/>
                <a:hlinkClick r:id="rId2"/>
              </a:rPr>
              <a:t>https://ieeexplore.ieee.org/abstract/document/8760478</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679D0F4-F50C-C3BB-F993-3CA36C3161D2}"/>
              </a:ext>
            </a:extLst>
          </p:cNvPr>
          <p:cNvSpPr txBox="1"/>
          <p:nvPr/>
        </p:nvSpPr>
        <p:spPr>
          <a:xfrm>
            <a:off x="457200" y="2697555"/>
            <a:ext cx="10325006"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[2]		Miss. Amruta Gaikwad, Miss. Sweety </a:t>
            </a:r>
            <a:r>
              <a:rPr lang="en-US" dirty="0" err="1">
                <a:latin typeface="Times New Roman" panose="02020603050405020304" pitchFamily="18" charset="0"/>
                <a:cs typeface="Times New Roman" panose="02020603050405020304" pitchFamily="18" charset="0"/>
              </a:rPr>
              <a:t>Janrao</a:t>
            </a:r>
            <a:r>
              <a:rPr lang="en-US" dirty="0">
                <a:latin typeface="Times New Roman" panose="02020603050405020304" pitchFamily="18" charset="0"/>
                <a:cs typeface="Times New Roman" panose="02020603050405020304" pitchFamily="18" charset="0"/>
              </a:rPr>
              <a:t> , Prof. Shubhangi Jadhav, "AUTOMATED BABY 			CRADLE," INTERNATIONAL JOURNAL OF INFORMATION AND COMPUTING SCIENCE, 			03 03 2019. [Online]. Available: https://ijics.com/gallery/55-mar998.pdf</a:t>
            </a:r>
          </a:p>
        </p:txBody>
      </p:sp>
      <p:sp>
        <p:nvSpPr>
          <p:cNvPr id="15" name="TextBox 14">
            <a:extLst>
              <a:ext uri="{FF2B5EF4-FFF2-40B4-BE49-F238E27FC236}">
                <a16:creationId xmlns:a16="http://schemas.microsoft.com/office/drawing/2014/main" id="{6432C390-E69F-DB31-9F95-5F76A30A2053}"/>
              </a:ext>
            </a:extLst>
          </p:cNvPr>
          <p:cNvSpPr txBox="1"/>
          <p:nvPr/>
        </p:nvSpPr>
        <p:spPr>
          <a:xfrm>
            <a:off x="457200" y="3889475"/>
            <a:ext cx="10287000"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[3]		P. </a:t>
            </a:r>
            <a:r>
              <a:rPr lang="en-US" dirty="0" err="1">
                <a:latin typeface="Times New Roman" panose="02020603050405020304" pitchFamily="18" charset="0"/>
                <a:cs typeface="Times New Roman" panose="02020603050405020304" pitchFamily="18" charset="0"/>
              </a:rPr>
              <a:t>Sreevardhan</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Vidheya</a:t>
            </a:r>
            <a:r>
              <a:rPr lang="en-US" dirty="0">
                <a:latin typeface="Times New Roman" panose="02020603050405020304" pitchFamily="18" charset="0"/>
                <a:cs typeface="Times New Roman" panose="02020603050405020304" pitchFamily="18" charset="0"/>
              </a:rPr>
              <a:t> Raju, and Durgesh Nandan, " Animal Repellents from Agricultural 			Fields," Department of Electronics and Communication Engineering, 2020. [Online]. Available: 			</a:t>
            </a:r>
            <a:r>
              <a:rPr lang="en-US" sz="1800" b="0" i="0" u="none" strike="noStrike" baseline="0" dirty="0">
                <a:solidFill>
                  <a:srgbClr val="000000"/>
                </a:solidFill>
                <a:latin typeface="Times New Roman" panose="02020603050405020304" pitchFamily="18" charset="0"/>
              </a:rPr>
              <a:t> https://link.springer.com/chapter/10.1007/978-981-15-4851-2_12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021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6F1E6A-2B85-3C52-5735-F09124DB3687}"/>
              </a:ext>
            </a:extLst>
          </p:cNvPr>
          <p:cNvSpPr>
            <a:spLocks noGrp="1"/>
          </p:cNvSpPr>
          <p:nvPr>
            <p:ph type="subTitle" idx="1"/>
          </p:nvPr>
        </p:nvSpPr>
        <p:spPr>
          <a:xfrm>
            <a:off x="1143000" y="1752600"/>
            <a:ext cx="8534400" cy="4038600"/>
          </a:xfrm>
        </p:spPr>
        <p:txBody>
          <a:bodyPr>
            <a:normAutofit/>
          </a:bodyPr>
          <a:lstStyle/>
          <a:p>
            <a:pPr algn="l">
              <a:lnSpc>
                <a:spcPct val="150000"/>
              </a:lnSpc>
            </a:pPr>
            <a:r>
              <a:rPr lang="en-GB" sz="2400" b="1" dirty="0">
                <a:solidFill>
                  <a:schemeClr val="tx1"/>
                </a:solidFill>
                <a:latin typeface="Calibri" panose="020F0502020204030204" pitchFamily="34" charset="0"/>
                <a:cs typeface="Calibri" panose="020F0502020204030204" pitchFamily="34" charset="0"/>
              </a:rPr>
              <a:t>Main Objective:</a:t>
            </a:r>
          </a:p>
          <a:p>
            <a:pPr algn="just">
              <a:lnSpc>
                <a:spcPct val="150000"/>
              </a:lnSpc>
            </a:pPr>
            <a:r>
              <a:rPr lang="en-GB" sz="2400" dirty="0">
                <a:solidFill>
                  <a:schemeClr val="tx1"/>
                </a:solidFill>
                <a:latin typeface="Calibri" panose="020F0502020204030204" pitchFamily="34" charset="0"/>
                <a:cs typeface="Calibri" panose="020F0502020204030204" pitchFamily="34" charset="0"/>
              </a:rPr>
              <a:t>To develop a robot capable of caring for toddlers in the absence of their parents. Overall, the research aims to create a technology that can enhance child safety and provide peace of mind for parents and caregivers.</a:t>
            </a:r>
          </a:p>
          <a:p>
            <a:pPr algn="l"/>
            <a:endParaRPr lang="en-US" sz="2400" dirty="0">
              <a:solidFill>
                <a:schemeClr val="tx1"/>
              </a:solidFill>
              <a:latin typeface="Calibri" panose="020F0502020204030204" pitchFamily="34" charset="0"/>
              <a:cs typeface="Calibri" panose="020F0502020204030204" pitchFamily="34" charset="0"/>
            </a:endParaRPr>
          </a:p>
          <a:p>
            <a:pPr algn="l"/>
            <a:endParaRPr lang="en-GB" sz="2400" dirty="0">
              <a:solidFill>
                <a:schemeClr val="tx1"/>
              </a:solidFill>
              <a:latin typeface="Calibri" panose="020F0502020204030204" pitchFamily="34" charset="0"/>
              <a:cs typeface="Calibri" panose="020F0502020204030204" pitchFamily="34" charset="0"/>
            </a:endParaRPr>
          </a:p>
          <a:p>
            <a:pPr algn="l"/>
            <a:endParaRPr lang="en-US" sz="2400" dirty="0">
              <a:solidFill>
                <a:schemeClr val="tx1"/>
              </a:solidFill>
              <a:latin typeface="Calibri" panose="020F0502020204030204" pitchFamily="34" charset="0"/>
              <a:cs typeface="Calibri" panose="020F0502020204030204" pitchFamily="34" charset="0"/>
            </a:endParaRPr>
          </a:p>
          <a:p>
            <a:pPr algn="l"/>
            <a:endParaRPr lang="en-US" sz="2400" dirty="0">
              <a:solidFill>
                <a:schemeClr val="tx1"/>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C8A2C558-FF68-5577-4D57-9FE66F158EDD}"/>
              </a:ext>
            </a:extLst>
          </p:cNvPr>
          <p:cNvSpPr>
            <a:spLocks noGrp="1"/>
          </p:cNvSpPr>
          <p:nvPr>
            <p:ph type="ctrTitle"/>
          </p:nvPr>
        </p:nvSpPr>
        <p:spPr>
          <a:xfrm>
            <a:off x="2895600" y="518809"/>
            <a:ext cx="4800600" cy="1219200"/>
          </a:xfrm>
        </p:spPr>
        <p:txBody>
          <a:bodyPr vert="horz" lIns="91440" tIns="45720" rIns="91440" bIns="45720" rtlCol="0" anchor="ctr">
            <a:normAutofit/>
          </a:bodyPr>
          <a:lstStyle/>
          <a:p>
            <a:pPr algn="l"/>
            <a:r>
              <a:rPr lang="en-US" sz="3600" b="1" dirty="0">
                <a:latin typeface="Calibri" panose="020F0502020204030204" pitchFamily="34" charset="0"/>
                <a:cs typeface="Calibri" panose="020F0502020204030204" pitchFamily="34" charset="0"/>
              </a:rPr>
              <a:t>Research Objectives</a:t>
            </a:r>
            <a:br>
              <a:rPr lang="en-US" sz="3600" b="1" dirty="0">
                <a:latin typeface="Calibri" panose="020F0502020204030204" pitchFamily="34" charset="0"/>
                <a:cs typeface="Calibri" panose="020F0502020204030204" pitchFamily="34" charset="0"/>
              </a:rPr>
            </a:br>
            <a:endParaRPr lang="en-US"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55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7">
            <a:extLst>
              <a:ext uri="{FF2B5EF4-FFF2-40B4-BE49-F238E27FC236}">
                <a16:creationId xmlns:a16="http://schemas.microsoft.com/office/drawing/2014/main" id="{09EA7EA7-74F5-4EE2-8E3D-1A10308259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A5CE79B5-7EE4-424D-AD14-5DEFB61B8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96C926F-F999-44BA-8D86-9EAB51D650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48745E7-0AF0-48F9-8E58-2673FC5F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9715E81A-D2E0-4431-9370-4E4A9ECA7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CEDB37A9-282D-4DDB-85AD-B2090A825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D5933-7F91-4F5E-BC31-42FD0E2D8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37ADDF68-C9BE-46EA-83DE-2C07DD839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0D67396-BABD-48A8-A892-CCB5095FA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6DA82A-72C2-4DF6-9CF0-0D1F6B96B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EE6DC63-4380-4BE0-A68A-8F01162BD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5" name="Rectangle 19">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058A2-5481-AABA-D48B-C945FCE37DCB}"/>
              </a:ext>
            </a:extLst>
          </p:cNvPr>
          <p:cNvSpPr>
            <a:spLocks noGrp="1"/>
          </p:cNvSpPr>
          <p:nvPr>
            <p:ph type="ctrTitle"/>
          </p:nvPr>
        </p:nvSpPr>
        <p:spPr>
          <a:xfrm>
            <a:off x="1043950" y="1179151"/>
            <a:ext cx="3070848" cy="4383449"/>
          </a:xfrm>
        </p:spPr>
        <p:txBody>
          <a:bodyPr vert="horz" lIns="91440" tIns="45720" rIns="91440" bIns="45720" rtlCol="0" anchor="ctr">
            <a:normAutofit/>
          </a:bodyPr>
          <a:lstStyle/>
          <a:p>
            <a:pPr algn="l"/>
            <a:r>
              <a:rPr lang="en-US" sz="3600" b="1" dirty="0">
                <a:latin typeface="Calibri" panose="020F0502020204030204" pitchFamily="34" charset="0"/>
                <a:cs typeface="Calibri" panose="020F0502020204030204" pitchFamily="34" charset="0"/>
              </a:rPr>
              <a:t>Research Objectives</a:t>
            </a:r>
            <a:br>
              <a:rPr lang="en-US" sz="3600" b="1" dirty="0">
                <a:latin typeface="Calibri" panose="020F0502020204030204" pitchFamily="34" charset="0"/>
                <a:cs typeface="Calibri" panose="020F0502020204030204" pitchFamily="34" charset="0"/>
              </a:rPr>
            </a:br>
            <a:endParaRPr lang="en-US" sz="3600" b="1" dirty="0">
              <a:latin typeface="Calibri" panose="020F0502020204030204" pitchFamily="34" charset="0"/>
              <a:cs typeface="Calibri" panose="020F0502020204030204" pitchFamily="34" charset="0"/>
            </a:endParaRPr>
          </a:p>
        </p:txBody>
      </p:sp>
      <p:sp>
        <p:nvSpPr>
          <p:cNvPr id="22" name="Isosceles Triangle 21">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4" name="Straight Connector 23">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015EF04E-6109-61EF-3E7A-656B0573F826}"/>
              </a:ext>
            </a:extLst>
          </p:cNvPr>
          <p:cNvSpPr>
            <a:spLocks noGrp="1"/>
          </p:cNvSpPr>
          <p:nvPr>
            <p:ph type="subTitle" idx="1"/>
          </p:nvPr>
        </p:nvSpPr>
        <p:spPr>
          <a:xfrm>
            <a:off x="4806748" y="503767"/>
            <a:ext cx="6744104" cy="6172200"/>
          </a:xfrm>
        </p:spPr>
        <p:txBody>
          <a:bodyPr vert="horz" lIns="91440" tIns="45720" rIns="91440" bIns="45720" rtlCol="0" anchor="ctr">
            <a:normAutofit fontScale="40000" lnSpcReduction="20000"/>
          </a:bodyPr>
          <a:lstStyle/>
          <a:p>
            <a:pPr algn="l">
              <a:lnSpc>
                <a:spcPct val="90000"/>
              </a:lnSpc>
            </a:pPr>
            <a:r>
              <a:rPr lang="en-US" sz="7400" b="1" dirty="0">
                <a:solidFill>
                  <a:schemeClr val="tx1">
                    <a:lumMod val="75000"/>
                    <a:lumOff val="25000"/>
                  </a:schemeClr>
                </a:solidFill>
                <a:latin typeface="Calibri" panose="020F0502020204030204" pitchFamily="34" charset="0"/>
                <a:cs typeface="Calibri" panose="020F0502020204030204" pitchFamily="34" charset="0"/>
              </a:rPr>
              <a:t>Sub Objectives:</a:t>
            </a:r>
          </a:p>
          <a:p>
            <a:pPr marL="571500" indent="-571500" algn="l">
              <a:lnSpc>
                <a:spcPct val="90000"/>
              </a:lnSpc>
              <a:buFont typeface="Wingdings 3" charset="2"/>
              <a:buChar char=""/>
            </a:pPr>
            <a:endParaRPr lang="en-US" sz="1100" dirty="0">
              <a:solidFill>
                <a:schemeClr val="tx1">
                  <a:lumMod val="75000"/>
                  <a:lumOff val="25000"/>
                </a:schemeClr>
              </a:solidFill>
              <a:latin typeface="Calibri" panose="020F0502020204030204" pitchFamily="34" charset="0"/>
              <a:cs typeface="Calibri" panose="020F0502020204030204" pitchFamily="34" charset="0"/>
            </a:endParaRPr>
          </a:p>
          <a:p>
            <a:pPr marL="857250" indent="-857250" algn="l">
              <a:lnSpc>
                <a:spcPct val="90000"/>
              </a:lnSpc>
              <a:buFont typeface="Wingdings 3" charset="2"/>
              <a:buChar char=""/>
            </a:pPr>
            <a:r>
              <a:rPr lang="en-US" sz="4400" dirty="0">
                <a:solidFill>
                  <a:schemeClr val="tx1">
                    <a:lumMod val="75000"/>
                    <a:lumOff val="25000"/>
                  </a:schemeClr>
                </a:solidFill>
                <a:latin typeface="Calibri" panose="020F0502020204030204" pitchFamily="34" charset="0"/>
                <a:cs typeface="Calibri" panose="020F0502020204030204" pitchFamily="34" charset="0"/>
              </a:rPr>
              <a:t>Developing a navigation system for the robot that can effectively and safely navigate around the toddler, incorporating the obstacle avoidance navigation and safe movement.</a:t>
            </a:r>
          </a:p>
          <a:p>
            <a:pPr marL="857250" indent="-857250" algn="l">
              <a:lnSpc>
                <a:spcPct val="90000"/>
              </a:lnSpc>
              <a:buFont typeface="Wingdings 3" charset="2"/>
              <a:buChar char=""/>
            </a:pPr>
            <a:endParaRPr lang="en-US" sz="4400" dirty="0">
              <a:solidFill>
                <a:schemeClr val="tx1">
                  <a:lumMod val="75000"/>
                  <a:lumOff val="25000"/>
                </a:schemeClr>
              </a:solidFill>
              <a:latin typeface="Calibri" panose="020F0502020204030204" pitchFamily="34" charset="0"/>
              <a:cs typeface="Calibri" panose="020F0502020204030204" pitchFamily="34" charset="0"/>
            </a:endParaRPr>
          </a:p>
          <a:p>
            <a:pPr marL="857250" indent="-857250" algn="l">
              <a:lnSpc>
                <a:spcPct val="90000"/>
              </a:lnSpc>
              <a:buFont typeface="Wingdings 3" charset="2"/>
              <a:buChar char=""/>
            </a:pPr>
            <a:r>
              <a:rPr lang="en-US" sz="4400" dirty="0">
                <a:solidFill>
                  <a:schemeClr val="tx1">
                    <a:lumMod val="75000"/>
                    <a:lumOff val="25000"/>
                  </a:schemeClr>
                </a:solidFill>
                <a:latin typeface="Calibri" panose="020F0502020204030204" pitchFamily="34" charset="0"/>
                <a:cs typeface="Calibri" panose="020F0502020204030204" pitchFamily="34" charset="0"/>
              </a:rPr>
              <a:t>To establish a virtual monitoring  system for the toddler's surroundings to provide parental oversight, detect any unauthorized presence and safeguard the toddler from identifying potential threats to the child's safety.</a:t>
            </a:r>
          </a:p>
          <a:p>
            <a:pPr marL="857250" indent="-857250" algn="l">
              <a:lnSpc>
                <a:spcPct val="90000"/>
              </a:lnSpc>
              <a:buFont typeface="Wingdings 3" charset="2"/>
              <a:buChar char=""/>
            </a:pPr>
            <a:endParaRPr lang="en-US" sz="4400" dirty="0">
              <a:solidFill>
                <a:schemeClr val="tx1">
                  <a:lumMod val="75000"/>
                  <a:lumOff val="25000"/>
                </a:schemeClr>
              </a:solidFill>
              <a:latin typeface="Calibri" panose="020F0502020204030204" pitchFamily="34" charset="0"/>
              <a:cs typeface="Calibri" panose="020F0502020204030204" pitchFamily="34" charset="0"/>
            </a:endParaRPr>
          </a:p>
          <a:p>
            <a:pPr marL="857250" indent="-857250" algn="l">
              <a:lnSpc>
                <a:spcPct val="90000"/>
              </a:lnSpc>
              <a:buFont typeface="Wingdings 3" charset="2"/>
              <a:buChar char=""/>
            </a:pPr>
            <a:r>
              <a:rPr lang="en-US" sz="4400" dirty="0">
                <a:solidFill>
                  <a:schemeClr val="tx1">
                    <a:lumMod val="75000"/>
                    <a:lumOff val="25000"/>
                  </a:schemeClr>
                </a:solidFill>
                <a:latin typeface="Calibri" panose="020F0502020204030204" pitchFamily="34" charset="0"/>
                <a:cs typeface="Calibri" panose="020F0502020204030204" pitchFamily="34" charset="0"/>
              </a:rPr>
              <a:t>Create a system to identify toddler behaviors and notify parents when necessary.</a:t>
            </a:r>
          </a:p>
          <a:p>
            <a:pPr marL="857250" indent="-857250" algn="l">
              <a:lnSpc>
                <a:spcPct val="90000"/>
              </a:lnSpc>
              <a:buFont typeface="Wingdings 3" charset="2"/>
              <a:buChar char=""/>
            </a:pPr>
            <a:endParaRPr lang="en-US" sz="4400" dirty="0">
              <a:solidFill>
                <a:schemeClr val="tx1">
                  <a:lumMod val="75000"/>
                  <a:lumOff val="25000"/>
                </a:schemeClr>
              </a:solidFill>
              <a:latin typeface="Calibri" panose="020F0502020204030204" pitchFamily="34" charset="0"/>
              <a:cs typeface="Calibri" panose="020F0502020204030204" pitchFamily="34" charset="0"/>
            </a:endParaRPr>
          </a:p>
          <a:p>
            <a:pPr marL="857250" indent="-857250" algn="l">
              <a:lnSpc>
                <a:spcPct val="90000"/>
              </a:lnSpc>
              <a:buFont typeface="Wingdings 3" charset="2"/>
              <a:buChar char=""/>
            </a:pPr>
            <a:r>
              <a:rPr lang="en-US" sz="4400" dirty="0">
                <a:solidFill>
                  <a:schemeClr val="tx1">
                    <a:lumMod val="75000"/>
                    <a:lumOff val="25000"/>
                  </a:schemeClr>
                </a:solidFill>
                <a:latin typeface="Calibri" panose="020F0502020204030204" pitchFamily="34" charset="0"/>
                <a:cs typeface="Calibri" panose="020F0502020204030204" pitchFamily="34" charset="0"/>
              </a:rPr>
              <a:t>Create music and lullabies playing  system to calm down the toddler and help him to relax.</a:t>
            </a:r>
          </a:p>
          <a:p>
            <a:pPr marL="857250" indent="-857250" algn="l">
              <a:lnSpc>
                <a:spcPct val="90000"/>
              </a:lnSpc>
              <a:buFont typeface="Wingdings 3" charset="2"/>
              <a:buChar char=""/>
            </a:pPr>
            <a:endParaRPr lang="en-US" sz="4400" dirty="0">
              <a:solidFill>
                <a:schemeClr val="tx1">
                  <a:lumMod val="75000"/>
                  <a:lumOff val="25000"/>
                </a:schemeClr>
              </a:solidFill>
              <a:latin typeface="Calibri" panose="020F0502020204030204" pitchFamily="34" charset="0"/>
              <a:cs typeface="Calibri" panose="020F0502020204030204" pitchFamily="34" charset="0"/>
            </a:endParaRPr>
          </a:p>
          <a:p>
            <a:pPr marL="857250" indent="-857250" algn="l">
              <a:lnSpc>
                <a:spcPct val="90000"/>
              </a:lnSpc>
              <a:buFont typeface="Wingdings 3" charset="2"/>
              <a:buChar char=""/>
            </a:pPr>
            <a:r>
              <a:rPr lang="en-US" sz="4400" dirty="0">
                <a:solidFill>
                  <a:schemeClr val="tx1">
                    <a:lumMod val="75000"/>
                    <a:lumOff val="25000"/>
                  </a:schemeClr>
                </a:solidFill>
                <a:latin typeface="Calibri" panose="020F0502020204030204" pitchFamily="34" charset="0"/>
                <a:cs typeface="Calibri" panose="020F0502020204030204" pitchFamily="34" charset="0"/>
              </a:rPr>
              <a:t>Create graphical user interface as a mobile application for parents to easily controlling and visualize the things.</a:t>
            </a:r>
          </a:p>
          <a:p>
            <a:pPr marL="285750" indent="-285750" algn="l">
              <a:lnSpc>
                <a:spcPct val="90000"/>
              </a:lnSpc>
              <a:buFont typeface="Wingdings 3" charset="2"/>
              <a:buChar char=""/>
            </a:pPr>
            <a:endParaRPr lang="en-US" sz="1100" dirty="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l">
              <a:lnSpc>
                <a:spcPct val="90000"/>
              </a:lnSpc>
              <a:buFont typeface="Wingdings 3" charset="2"/>
              <a:buChar char=""/>
            </a:pPr>
            <a:endParaRPr lang="en-US" sz="1100" dirty="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l">
              <a:lnSpc>
                <a:spcPct val="90000"/>
              </a:lnSpc>
              <a:buFont typeface="Wingdings 3" charset="2"/>
              <a:buChar char=""/>
            </a:pPr>
            <a:endParaRPr lang="en-US" sz="11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6" name="Isosceles Triangle 25">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460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CA59-2861-24F2-98CC-59595540BCFB}"/>
              </a:ext>
            </a:extLst>
          </p:cNvPr>
          <p:cNvSpPr>
            <a:spLocks noGrp="1"/>
          </p:cNvSpPr>
          <p:nvPr>
            <p:ph type="ctrTitle"/>
          </p:nvPr>
        </p:nvSpPr>
        <p:spPr>
          <a:xfrm>
            <a:off x="203216" y="304800"/>
            <a:ext cx="10363200" cy="1295400"/>
          </a:xfrm>
        </p:spPr>
        <p:txBody>
          <a:bodyPr>
            <a:normAutofit fontScale="90000"/>
          </a:bodyPr>
          <a:lstStyle/>
          <a:p>
            <a:pPr algn="ctr"/>
            <a:r>
              <a:rPr lang="en-US" sz="4000" b="1" dirty="0">
                <a:latin typeface="Calibri" panose="020F0502020204030204" pitchFamily="34" charset="0"/>
                <a:cs typeface="Calibri" panose="020F0502020204030204" pitchFamily="34" charset="0"/>
              </a:rPr>
              <a:t>Overall System Diagram </a:t>
            </a:r>
            <a:br>
              <a:rPr lang="en-US" sz="4000" b="1" dirty="0">
                <a:latin typeface="Calibri" panose="020F0502020204030204" pitchFamily="34" charset="0"/>
                <a:cs typeface="Calibri" panose="020F0502020204030204" pitchFamily="34" charset="0"/>
              </a:rPr>
            </a:br>
            <a:endParaRPr lang="en-US" sz="40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90D75EA1-D998-86D4-F23F-051BEA3E1777}"/>
              </a:ext>
            </a:extLst>
          </p:cNvPr>
          <p:cNvSpPr/>
          <p:nvPr/>
        </p:nvSpPr>
        <p:spPr>
          <a:xfrm>
            <a:off x="3124200" y="1326682"/>
            <a:ext cx="1524000" cy="730718"/>
          </a:xfrm>
          <a:prstGeom prst="round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392AAB90-4E79-DD81-CA91-3F2F6F8E4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143000"/>
            <a:ext cx="6858000" cy="4727429"/>
          </a:xfrm>
          <a:prstGeom prst="rect">
            <a:avLst/>
          </a:prstGeom>
        </p:spPr>
      </p:pic>
    </p:spTree>
    <p:extLst>
      <p:ext uri="{BB962C8B-B14F-4D97-AF65-F5344CB8AC3E}">
        <p14:creationId xmlns:p14="http://schemas.microsoft.com/office/powerpoint/2010/main" val="106534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E281A-7D53-0F9F-0D24-1644E8A95684}"/>
              </a:ext>
            </a:extLst>
          </p:cNvPr>
          <p:cNvSpPr/>
          <p:nvPr/>
        </p:nvSpPr>
        <p:spPr>
          <a:xfrm>
            <a:off x="2819400" y="648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IT20185466</a:t>
            </a:r>
            <a:r>
              <a:rPr lang="en-US" sz="1800" dirty="0">
                <a:solidFill>
                  <a:schemeClr val="tx1"/>
                </a:solidFill>
              </a:rPr>
              <a:t>   |   </a:t>
            </a:r>
            <a:r>
              <a:rPr lang="en-US" dirty="0">
                <a:solidFill>
                  <a:schemeClr val="tx1"/>
                </a:solidFill>
              </a:rPr>
              <a:t>Thuduhena R.S</a:t>
            </a:r>
            <a:r>
              <a:rPr lang="en-US" sz="1800" b="1" dirty="0">
                <a:solidFill>
                  <a:schemeClr val="tx1"/>
                </a:solidFill>
              </a:rPr>
              <a:t>   </a:t>
            </a:r>
            <a:r>
              <a:rPr lang="en-US" sz="1800" dirty="0">
                <a:solidFill>
                  <a:schemeClr val="tx1"/>
                </a:solidFill>
              </a:rPr>
              <a:t>|   </a:t>
            </a:r>
            <a:r>
              <a:rPr lang="en-US" dirty="0">
                <a:solidFill>
                  <a:schemeClr val="tx1"/>
                </a:solidFill>
              </a:rPr>
              <a:t>TMP-23-326</a:t>
            </a:r>
            <a:endParaRPr lang="en-US" sz="1800" b="0" dirty="0">
              <a:solidFill>
                <a:schemeClr val="tx1"/>
              </a:solidFill>
            </a:endParaRPr>
          </a:p>
        </p:txBody>
      </p:sp>
      <p:pic>
        <p:nvPicPr>
          <p:cNvPr id="3" name="Picture 2">
            <a:extLst>
              <a:ext uri="{FF2B5EF4-FFF2-40B4-BE49-F238E27FC236}">
                <a16:creationId xmlns:a16="http://schemas.microsoft.com/office/drawing/2014/main" id="{D387874D-6820-14CD-138E-FE471A928DA4}"/>
              </a:ext>
            </a:extLst>
          </p:cNvPr>
          <p:cNvPicPr>
            <a:picLocks noChangeAspect="1"/>
          </p:cNvPicPr>
          <p:nvPr/>
        </p:nvPicPr>
        <p:blipFill>
          <a:blip r:embed="rId2"/>
          <a:stretch>
            <a:fillRect/>
          </a:stretch>
        </p:blipFill>
        <p:spPr>
          <a:xfrm>
            <a:off x="10134428" y="76200"/>
            <a:ext cx="1981372" cy="2286198"/>
          </a:xfrm>
          <a:prstGeom prst="rect">
            <a:avLst/>
          </a:prstGeom>
        </p:spPr>
      </p:pic>
      <p:sp>
        <p:nvSpPr>
          <p:cNvPr id="11" name="Title 4">
            <a:extLst>
              <a:ext uri="{FF2B5EF4-FFF2-40B4-BE49-F238E27FC236}">
                <a16:creationId xmlns:a16="http://schemas.microsoft.com/office/drawing/2014/main" id="{12598585-C3B4-9DF6-FD86-459C07F19CC6}"/>
              </a:ext>
            </a:extLst>
          </p:cNvPr>
          <p:cNvSpPr>
            <a:spLocks noGrp="1"/>
          </p:cNvSpPr>
          <p:nvPr>
            <p:ph type="title"/>
          </p:nvPr>
        </p:nvSpPr>
        <p:spPr>
          <a:xfrm>
            <a:off x="1044177" y="2387996"/>
            <a:ext cx="8596668" cy="1016087"/>
          </a:xfrm>
        </p:spPr>
        <p:txBody>
          <a:bodyPr>
            <a:normAutofit/>
          </a:bodyPr>
          <a:lstStyle/>
          <a:p>
            <a:r>
              <a:rPr lang="en-US" b="0" dirty="0">
                <a:solidFill>
                  <a:schemeClr val="tx1"/>
                </a:solidFill>
              </a:rPr>
              <a:t>IT</a:t>
            </a:r>
            <a:r>
              <a:rPr lang="en-US" b="0" dirty="0">
                <a:solidFill>
                  <a:schemeClr val="tx1"/>
                </a:solidFill>
                <a:latin typeface="+mn-lt"/>
              </a:rPr>
              <a:t>20185466 | R.S Thuduhena </a:t>
            </a:r>
            <a:endParaRPr lang="en-US" b="0" dirty="0">
              <a:solidFill>
                <a:schemeClr val="tx1"/>
              </a:solidFill>
            </a:endParaRPr>
          </a:p>
        </p:txBody>
      </p:sp>
      <p:sp>
        <p:nvSpPr>
          <p:cNvPr id="12" name="Text Placeholder 5">
            <a:extLst>
              <a:ext uri="{FF2B5EF4-FFF2-40B4-BE49-F238E27FC236}">
                <a16:creationId xmlns:a16="http://schemas.microsoft.com/office/drawing/2014/main" id="{2D12B53D-7DC9-EC46-94C7-BF6CC4A479F4}"/>
              </a:ext>
            </a:extLst>
          </p:cNvPr>
          <p:cNvSpPr txBox="1">
            <a:spLocks/>
          </p:cNvSpPr>
          <p:nvPr/>
        </p:nvSpPr>
        <p:spPr>
          <a:xfrm>
            <a:off x="1045982" y="3158317"/>
            <a:ext cx="10363200" cy="15001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rPr>
              <a:t>BSc (Hons) in Information Technology </a:t>
            </a:r>
          </a:p>
          <a:p>
            <a:pPr marL="0" indent="0">
              <a:buNone/>
            </a:pPr>
            <a:r>
              <a:rPr lang="en-US" b="1" dirty="0">
                <a:solidFill>
                  <a:schemeClr val="tx1"/>
                </a:solidFill>
              </a:rPr>
              <a:t>Specializing in Computer Systems &amp; Network Engineering</a:t>
            </a:r>
          </a:p>
          <a:p>
            <a:endParaRPr lang="en-US" dirty="0"/>
          </a:p>
        </p:txBody>
      </p:sp>
    </p:spTree>
    <p:extLst>
      <p:ext uri="{BB962C8B-B14F-4D97-AF65-F5344CB8AC3E}">
        <p14:creationId xmlns:p14="http://schemas.microsoft.com/office/powerpoint/2010/main" val="280034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57200" y="1828800"/>
            <a:ext cx="9378373" cy="2590800"/>
          </a:xfrm>
        </p:spPr>
        <p:txBody>
          <a:bodyPr>
            <a:noAutofit/>
          </a:bodyPr>
          <a:lstStyle/>
          <a:p>
            <a:pPr marL="0" indent="0" algn="just">
              <a:lnSpc>
                <a:spcPct val="200000"/>
              </a:lnSpc>
              <a:buNone/>
            </a:pPr>
            <a:r>
              <a:rPr lang="en-US" sz="2000" dirty="0">
                <a:solidFill>
                  <a:srgbClr val="000000"/>
                </a:solidFill>
                <a:latin typeface="Calibri" panose="020F0502020204030204" pitchFamily="34" charset="0"/>
                <a:cs typeface="Calibri" panose="020F0502020204030204" pitchFamily="34" charset="0"/>
              </a:rPr>
              <a:t>H</a:t>
            </a:r>
            <a:r>
              <a:rPr lang="en-US" sz="2000" b="0" i="0" u="none" strike="noStrike" baseline="0" dirty="0">
                <a:solidFill>
                  <a:srgbClr val="000000"/>
                </a:solidFill>
                <a:latin typeface="Calibri" panose="020F0502020204030204" pitchFamily="34" charset="0"/>
                <a:cs typeface="Calibri" panose="020F0502020204030204" pitchFamily="34" charset="0"/>
              </a:rPr>
              <a:t>ow can we design and develop a secure and robust robot navigation system that can navigate around a toddler, utilizing obstacle avoidance techniques and safe mobility, while still allowing for non-threatening human-robot interaction, even in scenarios where the child may engage with or damage the robot.</a:t>
            </a:r>
            <a:endParaRPr lang="en-US" sz="2000" dirty="0">
              <a:highlight>
                <a:srgbClr val="FFFF00"/>
              </a:highlight>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1A9E281A-7D53-0F9F-0D24-1644E8A95684}"/>
              </a:ext>
            </a:extLst>
          </p:cNvPr>
          <p:cNvSpPr/>
          <p:nvPr/>
        </p:nvSpPr>
        <p:spPr>
          <a:xfrm>
            <a:off x="2819400" y="648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alibri" panose="020F0502020204030204" pitchFamily="34" charset="0"/>
                <a:cs typeface="Calibri" panose="020F0502020204030204" pitchFamily="34" charset="0"/>
              </a:rPr>
              <a:t>IT20185466</a:t>
            </a:r>
            <a:r>
              <a:rPr lang="en-US" sz="1800" dirty="0">
                <a:solidFill>
                  <a:schemeClr val="tx1"/>
                </a:solidFill>
                <a:latin typeface="Calibri" panose="020F0502020204030204" pitchFamily="34" charset="0"/>
                <a:cs typeface="Calibri" panose="020F0502020204030204" pitchFamily="34" charset="0"/>
              </a:rPr>
              <a:t>   |   </a:t>
            </a:r>
            <a:r>
              <a:rPr lang="en-US" dirty="0">
                <a:solidFill>
                  <a:schemeClr val="tx1"/>
                </a:solidFill>
                <a:latin typeface="Calibri" panose="020F0502020204030204" pitchFamily="34" charset="0"/>
                <a:cs typeface="Calibri" panose="020F0502020204030204" pitchFamily="34" charset="0"/>
              </a:rPr>
              <a:t>Thuduhena R.S</a:t>
            </a:r>
            <a:r>
              <a:rPr lang="en-US" sz="1800" b="1"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lang="en-US" sz="1800" b="0" dirty="0">
              <a:solidFill>
                <a:schemeClr val="tx1"/>
              </a:solidFill>
              <a:latin typeface="Calibri" panose="020F0502020204030204" pitchFamily="34" charset="0"/>
              <a:cs typeface="Calibri" panose="020F0502020204030204" pitchFamily="34" charset="0"/>
            </a:endParaRPr>
          </a:p>
        </p:txBody>
      </p:sp>
      <p:pic>
        <p:nvPicPr>
          <p:cNvPr id="8" name="Picture 7" descr="Text&#10;&#10;Description automatically generated">
            <a:extLst>
              <a:ext uri="{FF2B5EF4-FFF2-40B4-BE49-F238E27FC236}">
                <a16:creationId xmlns:a16="http://schemas.microsoft.com/office/drawing/2014/main" id="{D7B1A6F3-F082-229E-1690-E2D8690D71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000" b="28890"/>
          <a:stretch/>
        </p:blipFill>
        <p:spPr>
          <a:xfrm>
            <a:off x="4953000" y="4191000"/>
            <a:ext cx="4847949" cy="2819400"/>
          </a:xfrm>
          <a:prstGeom prst="rect">
            <a:avLst/>
          </a:prstGeom>
        </p:spPr>
      </p:pic>
      <p:sp>
        <p:nvSpPr>
          <p:cNvPr id="11" name="Title 10">
            <a:extLst>
              <a:ext uri="{FF2B5EF4-FFF2-40B4-BE49-F238E27FC236}">
                <a16:creationId xmlns:a16="http://schemas.microsoft.com/office/drawing/2014/main" id="{C6C968E4-69F4-73FE-8A7B-FF4A8EDBFA2B}"/>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Research Problem</a:t>
            </a:r>
          </a:p>
        </p:txBody>
      </p:sp>
    </p:spTree>
    <p:extLst>
      <p:ext uri="{BB962C8B-B14F-4D97-AF65-F5344CB8AC3E}">
        <p14:creationId xmlns:p14="http://schemas.microsoft.com/office/powerpoint/2010/main" val="423398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9ECF4B-7BBB-119F-5BD1-F496F64E985C}"/>
              </a:ext>
            </a:extLst>
          </p:cNvPr>
          <p:cNvSpPr txBox="1">
            <a:spLocks/>
          </p:cNvSpPr>
          <p:nvPr/>
        </p:nvSpPr>
        <p:spPr>
          <a:xfrm>
            <a:off x="457200" y="2057400"/>
            <a:ext cx="9525000" cy="2286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200000"/>
              </a:lnSpc>
              <a:buNone/>
            </a:pPr>
            <a:r>
              <a:rPr lang="en-GB" sz="2400" dirty="0">
                <a:latin typeface="Calibri" panose="020F0502020204030204" pitchFamily="34" charset="0"/>
                <a:cs typeface="Calibri" panose="020F0502020204030204" pitchFamily="34" charset="0"/>
              </a:rPr>
              <a:t>To develop a navigation system for the robot that can effectively and safely navigate around the toddler, incorporating the obstacle avoidance navigation and safe movement.</a:t>
            </a:r>
          </a:p>
          <a:p>
            <a:pPr marL="0" indent="0" algn="just">
              <a:buFont typeface="Arial" pitchFamily="34" charset="0"/>
              <a:buNone/>
            </a:pPr>
            <a:endParaRPr lang="en-US" sz="16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778A8C5D-33CD-8068-774E-6CF455551835}"/>
              </a:ext>
            </a:extLst>
          </p:cNvPr>
          <p:cNvSpPr/>
          <p:nvPr/>
        </p:nvSpPr>
        <p:spPr>
          <a:xfrm>
            <a:off x="2819400" y="648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alibri" panose="020F0502020204030204" pitchFamily="34" charset="0"/>
                <a:cs typeface="Calibri" panose="020F0502020204030204" pitchFamily="34" charset="0"/>
              </a:rPr>
              <a:t>IT20185466</a:t>
            </a:r>
            <a:r>
              <a:rPr lang="en-US" sz="1800" dirty="0">
                <a:solidFill>
                  <a:schemeClr val="tx1"/>
                </a:solidFill>
                <a:latin typeface="Calibri" panose="020F0502020204030204" pitchFamily="34" charset="0"/>
                <a:cs typeface="Calibri" panose="020F0502020204030204" pitchFamily="34" charset="0"/>
              </a:rPr>
              <a:t>   |   </a:t>
            </a:r>
            <a:r>
              <a:rPr lang="en-US" dirty="0">
                <a:solidFill>
                  <a:schemeClr val="tx1"/>
                </a:solidFill>
                <a:latin typeface="Calibri" panose="020F0502020204030204" pitchFamily="34" charset="0"/>
                <a:cs typeface="Calibri" panose="020F0502020204030204" pitchFamily="34" charset="0"/>
              </a:rPr>
              <a:t>Thuduhena R.S</a:t>
            </a:r>
            <a:r>
              <a:rPr lang="en-US" sz="1800" b="1"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TMP-23-326</a:t>
            </a:r>
            <a:endParaRPr lang="en-US" sz="1800" b="0" dirty="0">
              <a:solidFill>
                <a:schemeClr val="tx1"/>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AB2FC0A3-5F55-7C20-891B-23D7C08B8C16}"/>
              </a:ext>
            </a:extLst>
          </p:cNvPr>
          <p:cNvSpPr txBox="1">
            <a:spLocks/>
          </p:cNvSpPr>
          <p:nvPr/>
        </p:nvSpPr>
        <p:spPr>
          <a:xfrm>
            <a:off x="228600" y="533400"/>
            <a:ext cx="11684000" cy="1295400"/>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latin typeface="Calibri" panose="020F0502020204030204" pitchFamily="34" charset="0"/>
                <a:cs typeface="Calibri" panose="020F0502020204030204" pitchFamily="34" charset="0"/>
              </a:rPr>
              <a:t>Specific Objective</a:t>
            </a:r>
          </a:p>
        </p:txBody>
      </p:sp>
    </p:spTree>
    <p:extLst>
      <p:ext uri="{BB962C8B-B14F-4D97-AF65-F5344CB8AC3E}">
        <p14:creationId xmlns:p14="http://schemas.microsoft.com/office/powerpoint/2010/main" val="217176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4A3058B2-9326-43ED-81BB-C797A79021BC}">
  <ds:schemaRefs>
    <ds:schemaRef ds:uri="http://schemas.microsoft.com/sharepoint/v3/contenttype/forms"/>
  </ds:schemaRefs>
</ds:datastoreItem>
</file>

<file path=customXml/itemProps2.xml><?xml version="1.0" encoding="utf-8"?>
<ds:datastoreItem xmlns:ds="http://schemas.openxmlformats.org/officeDocument/2006/customXml" ds:itemID="{784A0F1A-9A00-431D-BA45-F3A3AF403BA7}"/>
</file>

<file path=customXml/itemProps3.xml><?xml version="1.0" encoding="utf-8"?>
<ds:datastoreItem xmlns:ds="http://schemas.openxmlformats.org/officeDocument/2006/customXml" ds:itemID="{F4F37D68-913A-484C-B685-F24E954F3085}"/>
</file>

<file path=docProps/app.xml><?xml version="1.0" encoding="utf-8"?>
<Properties xmlns="http://schemas.openxmlformats.org/officeDocument/2006/extended-properties" xmlns:vt="http://schemas.openxmlformats.org/officeDocument/2006/docPropsVTypes">
  <Template/>
  <TotalTime>3867</TotalTime>
  <Words>1625</Words>
  <Application>Microsoft Office PowerPoint</Application>
  <PresentationFormat>Widescreen</PresentationFormat>
  <Paragraphs>296</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Cambria</vt:lpstr>
      <vt:lpstr>Courier New</vt:lpstr>
      <vt:lpstr>Times New Roman</vt:lpstr>
      <vt:lpstr>Trebuchet MS</vt:lpstr>
      <vt:lpstr>Wingdings</vt:lpstr>
      <vt:lpstr>Wingdings 3</vt:lpstr>
      <vt:lpstr>Facet</vt:lpstr>
      <vt:lpstr>An intelligent robot for monitoring and protecting toddlers.</vt:lpstr>
      <vt:lpstr>Introduction </vt:lpstr>
      <vt:lpstr>PowerPoint Presentation</vt:lpstr>
      <vt:lpstr>Research Objectives </vt:lpstr>
      <vt:lpstr>Research Objectives </vt:lpstr>
      <vt:lpstr>Overall System Diagram  </vt:lpstr>
      <vt:lpstr>IT20185466 | R.S Thuduhena </vt:lpstr>
      <vt:lpstr>Research Problem</vt:lpstr>
      <vt:lpstr>PowerPoint Presentation</vt:lpstr>
      <vt:lpstr>Sub Objectives</vt:lpstr>
      <vt:lpstr>Methodology</vt:lpstr>
      <vt:lpstr>PowerPoint Presentation</vt:lpstr>
      <vt:lpstr>PowerPoint Presentation</vt:lpstr>
      <vt:lpstr>Completion of the project</vt:lpstr>
      <vt:lpstr>IT20280956 | R.M.S.S. WEERARATHNE </vt:lpstr>
      <vt:lpstr>Research Question </vt:lpstr>
      <vt:lpstr>Objectives </vt:lpstr>
      <vt:lpstr>Methodology</vt:lpstr>
      <vt:lpstr>Completion of the project</vt:lpstr>
      <vt:lpstr>PowerPoint Presentation</vt:lpstr>
      <vt:lpstr>Research Question </vt:lpstr>
      <vt:lpstr>Objectives </vt:lpstr>
      <vt:lpstr>Methodology</vt:lpstr>
      <vt:lpstr>PowerPoint Presentation</vt:lpstr>
      <vt:lpstr>Completion of the project</vt:lpstr>
      <vt:lpstr>IT20093150| W. R. Lakshan</vt:lpstr>
      <vt:lpstr>Research Question </vt:lpstr>
      <vt:lpstr>Objectives </vt:lpstr>
      <vt:lpstr>Methodology</vt:lpstr>
      <vt:lpstr>Completion of the project</vt:lpstr>
      <vt:lpstr>Budget Allocation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intelligent robot for monitoring and protecting toddlers.</dc:title>
  <dc:creator>Lakshan W.R. it20093150</dc:creator>
  <cp:lastModifiedBy>Weerarathne R.M.S.S. it20280956</cp:lastModifiedBy>
  <cp:revision>54</cp:revision>
  <dcterms:created xsi:type="dcterms:W3CDTF">2023-03-25T13:53:51Z</dcterms:created>
  <dcterms:modified xsi:type="dcterms:W3CDTF">2023-05-06T08:37:55Z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6ac557-f879-4314-a0dd-31320f1fd83e_Enabled">
    <vt:lpwstr>true</vt:lpwstr>
  </property>
  <property fmtid="{D5CDD505-2E9C-101B-9397-08002B2CF9AE}" pid="3" name="MSIP_Label_956ac557-f879-4314-a0dd-31320f1fd83e_SetDate">
    <vt:lpwstr>2023-05-05T10:15:31Z</vt:lpwstr>
  </property>
  <property fmtid="{D5CDD505-2E9C-101B-9397-08002B2CF9AE}" pid="4" name="MSIP_Label_956ac557-f879-4314-a0dd-31320f1fd83e_Method">
    <vt:lpwstr>Standard</vt:lpwstr>
  </property>
  <property fmtid="{D5CDD505-2E9C-101B-9397-08002B2CF9AE}" pid="5" name="MSIP_Label_956ac557-f879-4314-a0dd-31320f1fd83e_Name">
    <vt:lpwstr>956ac557-f879-4314-a0dd-31320f1fd83e</vt:lpwstr>
  </property>
  <property fmtid="{D5CDD505-2E9C-101B-9397-08002B2CF9AE}" pid="6" name="MSIP_Label_956ac557-f879-4314-a0dd-31320f1fd83e_SiteId">
    <vt:lpwstr>97424943-93ed-421f-81ce-f245fd53a717</vt:lpwstr>
  </property>
  <property fmtid="{D5CDD505-2E9C-101B-9397-08002B2CF9AE}" pid="7" name="MSIP_Label_956ac557-f879-4314-a0dd-31320f1fd83e_ActionId">
    <vt:lpwstr>68cead68-30c5-4ba6-a713-8d08fe61c9c1</vt:lpwstr>
  </property>
  <property fmtid="{D5CDD505-2E9C-101B-9397-08002B2CF9AE}" pid="8" name="MSIP_Label_956ac557-f879-4314-a0dd-31320f1fd83e_ContentBits">
    <vt:lpwstr>0</vt:lpwstr>
  </property>
  <property fmtid="{D5CDD505-2E9C-101B-9397-08002B2CF9AE}" pid="9" name="ContentTypeId">
    <vt:lpwstr>0x010100F5D4FF63888C64439862580733F918E7</vt:lpwstr>
  </property>
</Properties>
</file>